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0" r:id="rId3"/>
    <p:sldId id="261" r:id="rId4"/>
    <p:sldId id="262" r:id="rId5"/>
    <p:sldId id="263" r:id="rId6"/>
    <p:sldId id="266" r:id="rId7"/>
    <p:sldId id="267" r:id="rId8"/>
    <p:sldId id="264" r:id="rId9"/>
    <p:sldId id="268" r:id="rId10"/>
    <p:sldId id="269" r:id="rId11"/>
    <p:sldId id="265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57" r:id="rId24"/>
    <p:sldId id="258" r:id="rId25"/>
    <p:sldId id="285" r:id="rId26"/>
    <p:sldId id="287" r:id="rId27"/>
    <p:sldId id="288" r:id="rId28"/>
    <p:sldId id="286" r:id="rId29"/>
    <p:sldId id="282" r:id="rId30"/>
    <p:sldId id="259" r:id="rId31"/>
    <p:sldId id="284" r:id="rId32"/>
    <p:sldId id="283" r:id="rId33"/>
    <p:sldId id="28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F257FECF-3E9D-4C1E-A22A-E04AE37DE543}">
          <p14:sldIdLst>
            <p14:sldId id="256"/>
            <p14:sldId id="260"/>
            <p14:sldId id="261"/>
            <p14:sldId id="262"/>
            <p14:sldId id="263"/>
            <p14:sldId id="266"/>
            <p14:sldId id="267"/>
            <p14:sldId id="264"/>
            <p14:sldId id="268"/>
            <p14:sldId id="269"/>
            <p14:sldId id="265"/>
            <p14:sldId id="270"/>
            <p14:sldId id="271"/>
          </p14:sldIdLst>
        </p14:section>
        <p14:section name="Sezione senza titolo" id="{9AF4E59D-B609-478E-B1D0-1370ACEF25EE}">
          <p14:sldIdLst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57"/>
            <p14:sldId id="258"/>
            <p14:sldId id="285"/>
            <p14:sldId id="287"/>
            <p14:sldId id="288"/>
            <p14:sldId id="286"/>
            <p14:sldId id="282"/>
            <p14:sldId id="259"/>
            <p14:sldId id="284"/>
            <p14:sldId id="283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E218"/>
    <a:srgbClr val="89D016"/>
    <a:srgbClr val="E7CC2D"/>
    <a:srgbClr val="1899E8"/>
    <a:srgbClr val="1B1593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1" d="100"/>
          <a:sy n="71" d="100"/>
        </p:scale>
        <p:origin x="66" y="246"/>
      </p:cViewPr>
      <p:guideLst/>
    </p:cSldViewPr>
  </p:slideViewPr>
  <p:outlineViewPr>
    <p:cViewPr>
      <p:scale>
        <a:sx n="33" d="100"/>
        <a:sy n="33" d="100"/>
      </p:scale>
      <p:origin x="0" y="-91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5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Percentuale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B4-499F-85D1-7B857CCEBF80}"/>
              </c:ext>
            </c:extLst>
          </c:dPt>
          <c:dPt>
            <c:idx val="1"/>
            <c:bubble3D val="0"/>
            <c:spPr>
              <a:solidFill>
                <a:srgbClr val="89D01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7B4-499F-85D1-7B857CCEBF8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7B4-499F-85D1-7B857CCEBF8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7B4-499F-85D1-7B857CCEBF80}"/>
              </c:ext>
            </c:extLst>
          </c:dPt>
          <c:cat>
            <c:strRef>
              <c:f>Foglio1!$A$2:$A$5</c:f>
              <c:strCache>
                <c:ptCount val="4"/>
                <c:pt idx="1">
                  <c:v>2° trim.</c:v>
                </c:pt>
                <c:pt idx="2">
                  <c:v>3° trim.</c:v>
                </c:pt>
                <c:pt idx="3">
                  <c:v>4° trim.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1">
                  <c:v>4.2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7B4-499F-85D1-7B857CCEB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Percentuale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5E-467A-B82A-460A9F458E2C}"/>
              </c:ext>
            </c:extLst>
          </c:dPt>
          <c:dPt>
            <c:idx val="1"/>
            <c:bubble3D val="0"/>
            <c:spPr>
              <a:solidFill>
                <a:srgbClr val="89D01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5E-467A-B82A-460A9F458E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E5E-467A-B82A-460A9F458E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E5E-467A-B82A-460A9F458E2C}"/>
              </c:ext>
            </c:extLst>
          </c:dPt>
          <c:cat>
            <c:strRef>
              <c:f>Foglio1!$A$2:$A$5</c:f>
              <c:strCache>
                <c:ptCount val="4"/>
                <c:pt idx="1">
                  <c:v>2° trim.</c:v>
                </c:pt>
                <c:pt idx="2">
                  <c:v>3° trim.</c:v>
                </c:pt>
                <c:pt idx="3">
                  <c:v>4° trim.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1">
                  <c:v>4.2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E5E-467A-B82A-460A9F458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4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8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14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61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66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6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6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1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86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3563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67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79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0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00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5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F599208-3BDE-46B9-8CE2-2D4B23E5267D}" type="datetimeFigureOut">
              <a:rPr lang="en-US" smtClean="0"/>
              <a:t>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C26DB-6FA7-4AB9-98E4-8E21313999E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185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17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openxmlformats.org/officeDocument/2006/relationships/slide" Target="slide3.xml"/><Relationship Id="rId7" Type="http://schemas.openxmlformats.org/officeDocument/2006/relationships/hyperlink" Target="https://www.youtube.com/c/AbdurrahmanAlbany" TargetMode="External"/><Relationship Id="rId12" Type="http://schemas.openxmlformats.org/officeDocument/2006/relationships/image" Target="../media/image1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slide" Target="slide16.xml"/><Relationship Id="rId5" Type="http://schemas.openxmlformats.org/officeDocument/2006/relationships/hyperlink" Target="https://www.facebook.com/alfredoabdurrahman.albany" TargetMode="External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hyperlink" Target="http://www.livestream.com/italislamtv" TargetMode="External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7" Type="http://schemas.openxmlformats.org/officeDocument/2006/relationships/image" Target="../media/image6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slide" Target="slide5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6.xml"/><Relationship Id="rId7" Type="http://schemas.openxmlformats.org/officeDocument/2006/relationships/image" Target="../media/image10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6.png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9.xml"/><Relationship Id="rId7" Type="http://schemas.openxmlformats.org/officeDocument/2006/relationships/image" Target="../media/image10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6.png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12.xml"/><Relationship Id="rId7" Type="http://schemas.openxmlformats.org/officeDocument/2006/relationships/image" Target="../media/image10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slide" Target="slide15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slide" Target="slide4.xml"/><Relationship Id="rId7" Type="http://schemas.openxmlformats.org/officeDocument/2006/relationships/hyperlink" Target="https://www.youtube.com/c/AbdurrahmanAlbany" TargetMode="External"/><Relationship Id="rId12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hyperlink" Target="https://www.facebook.com/alfredoabdurrahman.albany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hyperlink" Target="http://www.livestream.com/italislamtv" TargetMode="External"/><Relationship Id="rId1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/AbdurrahmanAlbany" TargetMode="External"/><Relationship Id="rId13" Type="http://schemas.openxmlformats.org/officeDocument/2006/relationships/image" Target="../media/image12.png"/><Relationship Id="rId3" Type="http://schemas.openxmlformats.org/officeDocument/2006/relationships/slide" Target="slide19.xml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alfredoabdurrahman.albany" TargetMode="Externa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10" Type="http://schemas.openxmlformats.org/officeDocument/2006/relationships/hyperlink" Target="http://www.livestream.com/italislamtv" TargetMode="External"/><Relationship Id="rId4" Type="http://schemas.openxmlformats.org/officeDocument/2006/relationships/slide" Target="slide18.xml"/><Relationship Id="rId9" Type="http://schemas.openxmlformats.org/officeDocument/2006/relationships/image" Target="../media/image9.png"/><Relationship Id="rId1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4.png"/><Relationship Id="rId5" Type="http://schemas.openxmlformats.org/officeDocument/2006/relationships/slide" Target="slide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alfredoabdurrahman.albany" TargetMode="External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12" Type="http://schemas.openxmlformats.org/officeDocument/2006/relationships/hyperlink" Target="http://www.livestream.com/italislamtv" TargetMode="External"/><Relationship Id="rId17" Type="http://schemas.openxmlformats.org/officeDocument/2006/relationships/slide" Target="slide20.xml"/><Relationship Id="rId2" Type="http://schemas.openxmlformats.org/officeDocument/2006/relationships/image" Target="../media/image15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11" Type="http://schemas.openxmlformats.org/officeDocument/2006/relationships/image" Target="../media/image9.png"/><Relationship Id="rId5" Type="http://schemas.openxmlformats.org/officeDocument/2006/relationships/slide" Target="slide22.xml"/><Relationship Id="rId15" Type="http://schemas.openxmlformats.org/officeDocument/2006/relationships/image" Target="../media/image11.png"/><Relationship Id="rId10" Type="http://schemas.openxmlformats.org/officeDocument/2006/relationships/hyperlink" Target="https://www.youtube.com/c/AbdurrahmanAlbany" TargetMode="External"/><Relationship Id="rId4" Type="http://schemas.openxmlformats.org/officeDocument/2006/relationships/slide" Target="slide19.xml"/><Relationship Id="rId9" Type="http://schemas.openxmlformats.org/officeDocument/2006/relationships/image" Target="../media/image8.png"/><Relationship Id="rId14" Type="http://schemas.openxmlformats.org/officeDocument/2006/relationships/slide" Target="slide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slide" Target="slide22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slide" Target="slide4.xml"/><Relationship Id="rId7" Type="http://schemas.openxmlformats.org/officeDocument/2006/relationships/hyperlink" Target="https://www.youtube.com/c/AbdurrahmanAlbany" TargetMode="External"/><Relationship Id="rId12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hyperlink" Target="https://www.facebook.com/alfredoabdurrahman.albany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hyperlink" Target="http://www.livestream.com/italislamtv" TargetMode="External"/><Relationship Id="rId14" Type="http://schemas.openxmlformats.org/officeDocument/2006/relationships/slide" Target="slide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5.mp4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chart" Target="../charts/chart2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Relationship Id="rId9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slide" Target="slide20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21.xml"/><Relationship Id="rId7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21.xml"/><Relationship Id="rId7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image" Target="../media/image12.png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21.xml"/><Relationship Id="rId7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image" Target="../media/image12.png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21.xml"/><Relationship Id="rId7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image" Target="../media/image12.png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21.xml"/><Relationship Id="rId7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slide" Target="slide20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slide" Target="slide20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220328" y="1099899"/>
            <a:ext cx="5880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0"/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Quiz Islamico ITA</a:t>
            </a:r>
            <a:endParaRPr lang="it-IT" sz="5400" b="1" cap="none" spc="0" dirty="0">
              <a:ln w="0"/>
              <a:solidFill>
                <a:schemeClr val="accent3">
                  <a:lumMod val="40000"/>
                  <a:lumOff val="6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Rettangolo 4">
            <a:hlinkClick r:id="rId4" action="ppaction://hlinksldjump"/>
          </p:cNvPr>
          <p:cNvSpPr/>
          <p:nvPr/>
        </p:nvSpPr>
        <p:spPr>
          <a:xfrm>
            <a:off x="3748245" y="2967335"/>
            <a:ext cx="4695517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Clicca qui per entrare</a:t>
            </a:r>
            <a:endParaRPr lang="it-IT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7" name="videos2015 EXCLUSIVE Background Nasheed  (No Music) ᴴᴰ - (youtube-mp3.video) 320kbp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0539" y="316105"/>
            <a:ext cx="609600" cy="609600"/>
          </a:xfrm>
          <a:prstGeom prst="rect">
            <a:avLst/>
          </a:prstGeom>
        </p:spPr>
      </p:pic>
      <p:sp>
        <p:nvSpPr>
          <p:cNvPr id="2" name="Rettangolo 1">
            <a:hlinkClick r:id="rId6" action="ppaction://hlinksldjump"/>
          </p:cNvPr>
          <p:cNvSpPr/>
          <p:nvPr/>
        </p:nvSpPr>
        <p:spPr>
          <a:xfrm>
            <a:off x="3220328" y="4948951"/>
            <a:ext cx="293663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80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</a:rPr>
              <a:t>Ultima Pagina</a:t>
            </a:r>
            <a:endParaRPr lang="it-IT" sz="28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Rettangolo 5">
            <a:hlinkClick r:id="" action="ppaction://hlinkshowjump?jump=endshow"/>
          </p:cNvPr>
          <p:cNvSpPr/>
          <p:nvPr/>
        </p:nvSpPr>
        <p:spPr>
          <a:xfrm>
            <a:off x="7382623" y="4948951"/>
            <a:ext cx="148309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80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</a:rPr>
              <a:t>ESCI…</a:t>
            </a:r>
            <a:endParaRPr lang="it-IT" sz="28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65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5413" y="11739"/>
            <a:ext cx="1896262" cy="269243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16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1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7167093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30091" y="661303"/>
            <a:ext cx="3412901" cy="5492839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 smtClean="0">
              <a:solidFill>
                <a:schemeClr val="accent6"/>
              </a:solidFill>
            </a:endParaRP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15   1 Milioni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14    500,000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13    300,000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12    125,000  €</a:t>
            </a: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11      65,000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10      32,000  €</a:t>
            </a:r>
          </a:p>
          <a:p>
            <a:r>
              <a:rPr lang="it-IT" sz="2000" b="1" dirty="0" smtClean="0">
                <a:solidFill>
                  <a:schemeClr val="accent2"/>
                </a:solidFill>
              </a:rPr>
              <a:t>          9      16,000  €</a:t>
            </a:r>
          </a:p>
          <a:p>
            <a:r>
              <a:rPr lang="it-IT" dirty="0" smtClean="0"/>
              <a:t>            </a:t>
            </a:r>
            <a:r>
              <a:rPr lang="it-IT" sz="2000" b="1" dirty="0" smtClean="0">
                <a:solidFill>
                  <a:schemeClr val="accent2"/>
                </a:solidFill>
              </a:rPr>
              <a:t>8       8,000  €</a:t>
            </a:r>
          </a:p>
          <a:p>
            <a:r>
              <a:rPr lang="it-IT" dirty="0"/>
              <a:t> </a:t>
            </a:r>
            <a:r>
              <a:rPr lang="it-IT" dirty="0" smtClean="0"/>
              <a:t>           </a:t>
            </a:r>
            <a:r>
              <a:rPr lang="it-IT" sz="2000" b="1" dirty="0" smtClean="0">
                <a:solidFill>
                  <a:schemeClr val="accent2"/>
                </a:solidFill>
              </a:rPr>
              <a:t>7       4,000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6       2,000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accent6"/>
                </a:solidFill>
              </a:rPr>
              <a:t>5       1,000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4          500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3          300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2          200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rgbClr val="95E218"/>
                </a:solidFill>
                <a:latin typeface="Arial Black" panose="020B0A04020102020204" pitchFamily="34" charset="0"/>
              </a:rPr>
              <a:t>1        100  €</a:t>
            </a:r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376132" y="961857"/>
            <a:ext cx="654246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/>
                <a:solidFill>
                  <a:schemeClr val="accent3"/>
                </a:solidFill>
              </a:rPr>
              <a:t>Quando e nato il Profeta Muhammad </a:t>
            </a:r>
            <a:r>
              <a:rPr lang="it-IT" sz="5400" b="1" dirty="0" err="1" smtClean="0">
                <a:ln/>
                <a:solidFill>
                  <a:schemeClr val="accent3"/>
                </a:solidFill>
              </a:rPr>
              <a:t>a.s.</a:t>
            </a:r>
            <a:r>
              <a:rPr lang="it-IT" sz="5400" b="1" dirty="0" smtClean="0">
                <a:ln/>
                <a:solidFill>
                  <a:schemeClr val="accent3"/>
                </a:solidFill>
              </a:rPr>
              <a:t>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>
            <a:hlinkClick r:id="rId2" action="ppaction://hlinksldjump"/>
          </p:cNvPr>
          <p:cNvSpPr/>
          <p:nvPr/>
        </p:nvSpPr>
        <p:spPr>
          <a:xfrm>
            <a:off x="5328809" y="4797102"/>
            <a:ext cx="2305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611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7" name="Rettangolo 16">
            <a:hlinkClick r:id="rId2" action="ppaction://hlinksldjump"/>
          </p:cNvPr>
          <p:cNvSpPr/>
          <p:nvPr/>
        </p:nvSpPr>
        <p:spPr>
          <a:xfrm>
            <a:off x="1688878" y="4806953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610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8" name="Rettangolo 17">
            <a:hlinkClick r:id="rId2" action="ppaction://hlinksldjump"/>
          </p:cNvPr>
          <p:cNvSpPr/>
          <p:nvPr/>
        </p:nvSpPr>
        <p:spPr>
          <a:xfrm>
            <a:off x="5322628" y="4055514"/>
            <a:ext cx="23116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600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9" name="Rettangolo 18">
            <a:hlinkClick r:id="rId3" action="ppaction://hlinksldjump"/>
          </p:cNvPr>
          <p:cNvSpPr/>
          <p:nvPr/>
        </p:nvSpPr>
        <p:spPr>
          <a:xfrm>
            <a:off x="1687276" y="4068198"/>
            <a:ext cx="22842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570</a:t>
            </a:r>
            <a:endParaRPr lang="it-IT" sz="2400" b="1" cap="none" spc="0" dirty="0">
              <a:ln/>
              <a:effectLst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" y="70682"/>
            <a:ext cx="1138896" cy="1138896"/>
          </a:xfrm>
          <a:prstGeom prst="rect">
            <a:avLst/>
          </a:prstGeom>
        </p:spPr>
      </p:pic>
      <p:pic>
        <p:nvPicPr>
          <p:cNvPr id="22" name="Immagine 21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6152605"/>
            <a:ext cx="601708" cy="601708"/>
          </a:xfrm>
          <a:prstGeom prst="rect">
            <a:avLst/>
          </a:prstGeom>
        </p:spPr>
      </p:pic>
      <p:pic>
        <p:nvPicPr>
          <p:cNvPr id="23" name="Immagine 22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0" y="6152605"/>
            <a:ext cx="601707" cy="601707"/>
          </a:xfrm>
          <a:prstGeom prst="rect">
            <a:avLst/>
          </a:prstGeom>
        </p:spPr>
      </p:pic>
      <p:pic>
        <p:nvPicPr>
          <p:cNvPr id="24" name="Immagine 23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95" y="6152604"/>
            <a:ext cx="601707" cy="601707"/>
          </a:xfrm>
          <a:prstGeom prst="rect">
            <a:avLst/>
          </a:prstGeom>
        </p:spPr>
      </p:pic>
      <p:sp>
        <p:nvSpPr>
          <p:cNvPr id="25" name="Elaborazione alternativa 24"/>
          <p:cNvSpPr/>
          <p:nvPr/>
        </p:nvSpPr>
        <p:spPr>
          <a:xfrm>
            <a:off x="8946354" y="661303"/>
            <a:ext cx="2580374" cy="49719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Immagine 25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385" y="636828"/>
            <a:ext cx="546139" cy="54613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239" y="724510"/>
            <a:ext cx="370774" cy="370774"/>
          </a:xfrm>
          <a:prstGeom prst="rect">
            <a:avLst/>
          </a:prstGeom>
        </p:spPr>
      </p:pic>
      <p:pic>
        <p:nvPicPr>
          <p:cNvPr id="30" name="Immagine 2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939" y="691360"/>
            <a:ext cx="688861" cy="431094"/>
          </a:xfrm>
          <a:prstGeom prst="rect">
            <a:avLst/>
          </a:prstGeom>
        </p:spPr>
      </p:pic>
      <p:sp>
        <p:nvSpPr>
          <p:cNvPr id="28" name="Titolo 1"/>
          <p:cNvSpPr txBox="1">
            <a:spLocks/>
          </p:cNvSpPr>
          <p:nvPr/>
        </p:nvSpPr>
        <p:spPr>
          <a:xfrm>
            <a:off x="3300079" y="280982"/>
            <a:ext cx="3114789" cy="51774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ursive Serif" panose="020105020204040D0204" pitchFamily="2" charset="0"/>
              </a:rPr>
              <a:t>Domanda nr 1</a:t>
            </a:r>
            <a:endParaRPr 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Cursive Serif" panose="020105020204040D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40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41725" y="5320931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3"/>
                </a:solidFill>
                <a:latin typeface="Arial Black" panose="020B0A04020102020204" pitchFamily="34" charset="0"/>
                <a:hlinkClick r:id="rId6" action="ppaction://hlinksldjump"/>
              </a:rPr>
              <a:t>Continua..</a:t>
            </a:r>
            <a:endParaRPr lang="en-US" sz="2400" b="1" dirty="0">
              <a:solidFill>
                <a:schemeClr val="accent3"/>
              </a:solidFill>
              <a:latin typeface="Arial Black" panose="020B0A04020102020204" pitchFamily="34" charset="0"/>
              <a:hlinkClick r:id="rId6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289442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Giusto.. </a:t>
            </a:r>
            <a:r>
              <a:rPr lang="it-IT" b="1" dirty="0" err="1" smtClean="0">
                <a:solidFill>
                  <a:srgbClr val="95E218"/>
                </a:solidFill>
                <a:latin typeface="Cinzel Decorative" panose="00000500000000000000" pitchFamily="2" charset="0"/>
              </a:rPr>
              <a:t>Masha’Allah</a:t>
            </a:r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..</a:t>
            </a:r>
            <a:endParaRPr lang="en-US" b="1" dirty="0">
              <a:solidFill>
                <a:srgbClr val="95E218"/>
              </a:solidFill>
              <a:latin typeface="Cinzel Decorative" panose="00000500000000000000" pitchFamily="2" charset="0"/>
            </a:endParaRPr>
          </a:p>
        </p:txBody>
      </p:sp>
      <p:pic>
        <p:nvPicPr>
          <p:cNvPr id="3" name="TOP 10 Best Recitations  Surah Fatiha - Copi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8527.93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00574" y="299113"/>
            <a:ext cx="609600" cy="609600"/>
          </a:xfrm>
          <a:prstGeom prst="rect">
            <a:avLst/>
          </a:prstGeom>
        </p:spPr>
      </p:pic>
      <p:pic>
        <p:nvPicPr>
          <p:cNvPr id="5" name="Ezani_me_i_buker_ne_bot[YoutubeConverter.Me]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0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17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23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1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33425" y="5475477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2"/>
                </a:solidFill>
                <a:latin typeface="Alfphabet" panose="020B0707010101030C03" pitchFamily="34" charset="0"/>
                <a:hlinkClick r:id="rId4" action="ppaction://hlinksldjump"/>
              </a:rPr>
              <a:t>Riprova..</a:t>
            </a:r>
            <a:endParaRPr lang="en-US" sz="2400" b="1" dirty="0">
              <a:solidFill>
                <a:schemeClr val="accent2"/>
              </a:solidFill>
              <a:latin typeface="Alfphabet" panose="020B0707010101030C03" pitchFamily="34" charset="0"/>
              <a:hlinkClick r:id="rId4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742348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inzel Decorative" panose="00000500000000000000" pitchFamily="2" charset="0"/>
              </a:rPr>
              <a:t>SBAGLIATO..!!!  </a:t>
            </a:r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Studia ancora..</a:t>
            </a:r>
            <a:endParaRPr lang="en-US" sz="3600" dirty="0">
              <a:solidFill>
                <a:schemeClr val="accent3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Rettangolo 2">
            <a:hlinkClick r:id="" action="ppaction://hlinkshowjump?jump=endshow"/>
            <a:hlinkHover r:id="" action="ppaction://hlinkshowjump?jump=nextslide"/>
          </p:cNvPr>
          <p:cNvSpPr/>
          <p:nvPr/>
        </p:nvSpPr>
        <p:spPr>
          <a:xfrm>
            <a:off x="7147775" y="5521652"/>
            <a:ext cx="2587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1B1593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Chiudi ed Esci</a:t>
            </a:r>
            <a:endParaRPr lang="en-US" sz="2400" b="1" dirty="0">
              <a:solidFill>
                <a:srgbClr val="1B1593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Fail_-_Sound_Effect[YoutubeConverter.Me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13325" y="2718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3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5412" y="11739"/>
            <a:ext cx="1952533" cy="269243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16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1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7167093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30091" y="659765"/>
            <a:ext cx="3412901" cy="5492839"/>
          </a:xfrm>
          <a:prstGeom prst="flowChartAlternateProcess">
            <a:avLst/>
          </a:prstGeom>
          <a:gradFill>
            <a:gsLst>
              <a:gs pos="0">
                <a:schemeClr val="accent3">
                  <a:tint val="98000"/>
                  <a:lumMod val="114000"/>
                </a:schemeClr>
              </a:gs>
              <a:gs pos="100000">
                <a:schemeClr val="accent3">
                  <a:shade val="90000"/>
                  <a:lumMod val="84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 smtClean="0">
              <a:solidFill>
                <a:schemeClr val="accent6"/>
              </a:solidFill>
            </a:endParaRP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15   1 Milioni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14    500,000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13    300,000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12    125,000  €</a:t>
            </a: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11      65,000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10      32,000  €</a:t>
            </a:r>
          </a:p>
          <a:p>
            <a:r>
              <a:rPr lang="it-IT" sz="2000" b="1" dirty="0" smtClean="0">
                <a:solidFill>
                  <a:schemeClr val="accent2"/>
                </a:solidFill>
              </a:rPr>
              <a:t>          9      16,000  €</a:t>
            </a:r>
          </a:p>
          <a:p>
            <a:r>
              <a:rPr lang="it-IT" dirty="0" smtClean="0"/>
              <a:t>            </a:t>
            </a:r>
            <a:r>
              <a:rPr lang="it-IT" sz="2000" b="1" dirty="0" smtClean="0">
                <a:solidFill>
                  <a:schemeClr val="accent2"/>
                </a:solidFill>
              </a:rPr>
              <a:t>8       8,000  €</a:t>
            </a:r>
          </a:p>
          <a:p>
            <a:r>
              <a:rPr lang="it-IT" dirty="0"/>
              <a:t> </a:t>
            </a:r>
            <a:r>
              <a:rPr lang="it-IT" dirty="0" smtClean="0"/>
              <a:t>           </a:t>
            </a:r>
            <a:r>
              <a:rPr lang="it-IT" sz="2000" b="1" dirty="0" smtClean="0">
                <a:solidFill>
                  <a:schemeClr val="accent2"/>
                </a:solidFill>
              </a:rPr>
              <a:t>7       4,000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6       2,000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accent6"/>
                </a:solidFill>
              </a:rPr>
              <a:t>5       1,000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4          500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3          300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rgbClr val="95E218"/>
                </a:solidFill>
                <a:latin typeface="Arial Black" panose="020B0A04020102020204" pitchFamily="34" charset="0"/>
              </a:rPr>
              <a:t>2        200 €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tx1"/>
                </a:solidFill>
              </a:rPr>
              <a:t>1          100  €</a:t>
            </a:r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30689"/>
            <a:ext cx="399244" cy="55418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62005"/>
            <a:ext cx="399244" cy="550527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13877"/>
            <a:ext cx="399244" cy="571000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62005"/>
            <a:ext cx="412124" cy="550527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242811" y="1007484"/>
            <a:ext cx="683868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/>
                <a:solidFill>
                  <a:schemeClr val="accent3"/>
                </a:solidFill>
              </a:rPr>
              <a:t>I </a:t>
            </a:r>
            <a:r>
              <a:rPr lang="it-IT" sz="5400" b="1" dirty="0" err="1" smtClean="0">
                <a:ln/>
                <a:solidFill>
                  <a:schemeClr val="accent3"/>
                </a:solidFill>
              </a:rPr>
              <a:t>Mala’ika</a:t>
            </a:r>
            <a:r>
              <a:rPr lang="it-IT" sz="5400" b="1" dirty="0" smtClean="0">
                <a:ln/>
                <a:solidFill>
                  <a:schemeClr val="accent3"/>
                </a:solidFill>
              </a:rPr>
              <a:t> non entrano in una casa dove ci sono..?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>
            <a:hlinkClick r:id="rId2" action="ppaction://hlinksldjump"/>
          </p:cNvPr>
          <p:cNvSpPr/>
          <p:nvPr/>
        </p:nvSpPr>
        <p:spPr>
          <a:xfrm>
            <a:off x="5538001" y="4797102"/>
            <a:ext cx="1887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ln/>
              </a:rPr>
              <a:t>Radio  e  Tv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7" name="Rettangolo 16">
            <a:hlinkClick r:id="rId3" action="ppaction://hlinksldjump"/>
          </p:cNvPr>
          <p:cNvSpPr/>
          <p:nvPr/>
        </p:nvSpPr>
        <p:spPr>
          <a:xfrm>
            <a:off x="1809103" y="4806953"/>
            <a:ext cx="2064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ln/>
              </a:rPr>
              <a:t>Cani  è  Foto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8" name="Rettangolo 17">
            <a:hlinkClick r:id="rId2" action="ppaction://hlinksldjump"/>
          </p:cNvPr>
          <p:cNvSpPr/>
          <p:nvPr/>
        </p:nvSpPr>
        <p:spPr>
          <a:xfrm>
            <a:off x="5356863" y="4055514"/>
            <a:ext cx="2249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ln/>
              </a:rPr>
              <a:t>Matite  e  Libri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9" name="Rettangolo 18">
            <a:hlinkClick r:id="rId2" action="ppaction://hlinksldjump"/>
          </p:cNvPr>
          <p:cNvSpPr/>
          <p:nvPr/>
        </p:nvSpPr>
        <p:spPr>
          <a:xfrm>
            <a:off x="1722544" y="4068198"/>
            <a:ext cx="2238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Pc  è  Telefoni</a:t>
            </a:r>
            <a:endParaRPr lang="it-IT" sz="2400" b="1" cap="none" spc="0" dirty="0">
              <a:ln/>
              <a:effectLst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" y="70682"/>
            <a:ext cx="1138896" cy="1138896"/>
          </a:xfrm>
          <a:prstGeom prst="rect">
            <a:avLst/>
          </a:prstGeom>
        </p:spPr>
      </p:pic>
      <p:sp>
        <p:nvSpPr>
          <p:cNvPr id="21" name="Elaborazione alternativa 20"/>
          <p:cNvSpPr/>
          <p:nvPr/>
        </p:nvSpPr>
        <p:spPr>
          <a:xfrm>
            <a:off x="4629955" y="4013877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6152605"/>
            <a:ext cx="601708" cy="601708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0" y="6152605"/>
            <a:ext cx="601707" cy="601707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95" y="6152604"/>
            <a:ext cx="601707" cy="601707"/>
          </a:xfrm>
          <a:prstGeom prst="rect">
            <a:avLst/>
          </a:prstGeom>
        </p:spPr>
      </p:pic>
      <p:sp>
        <p:nvSpPr>
          <p:cNvPr id="25" name="Elaborazione alternativa 24"/>
          <p:cNvSpPr/>
          <p:nvPr/>
        </p:nvSpPr>
        <p:spPr>
          <a:xfrm>
            <a:off x="8946354" y="659765"/>
            <a:ext cx="2580374" cy="49719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385" y="635290"/>
            <a:ext cx="546139" cy="54613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239" y="722972"/>
            <a:ext cx="370774" cy="370774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939" y="689822"/>
            <a:ext cx="688861" cy="431094"/>
          </a:xfrm>
          <a:prstGeom prst="rect">
            <a:avLst/>
          </a:prstGeom>
        </p:spPr>
      </p:pic>
      <p:sp>
        <p:nvSpPr>
          <p:cNvPr id="27" name="Titolo 1"/>
          <p:cNvSpPr txBox="1">
            <a:spLocks/>
          </p:cNvSpPr>
          <p:nvPr/>
        </p:nvSpPr>
        <p:spPr>
          <a:xfrm>
            <a:off x="3300079" y="280982"/>
            <a:ext cx="3114789" cy="51774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ursive Serif" panose="020105020204040D0204" pitchFamily="2" charset="0"/>
              </a:rPr>
              <a:t>Domanda nr 2</a:t>
            </a:r>
            <a:endParaRPr 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Cursive Serif" panose="020105020204040D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15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41725" y="5320931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3"/>
                </a:solidFill>
                <a:latin typeface="Arial Black" panose="020B0A04020102020204" pitchFamily="34" charset="0"/>
                <a:hlinkClick r:id="rId4" action="ppaction://hlinksldjump"/>
              </a:rPr>
              <a:t>Continua..</a:t>
            </a:r>
            <a:endParaRPr lang="en-US" sz="2400" b="1" dirty="0">
              <a:solidFill>
                <a:schemeClr val="accent3"/>
              </a:solidFill>
              <a:latin typeface="Arial Black" panose="020B0A04020102020204" pitchFamily="34" charset="0"/>
              <a:hlinkClick r:id="rId4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289442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Giusto.. </a:t>
            </a:r>
            <a:r>
              <a:rPr lang="it-IT" b="1" dirty="0" err="1" smtClean="0">
                <a:solidFill>
                  <a:srgbClr val="95E218"/>
                </a:solidFill>
                <a:latin typeface="Cinzel Decorative" panose="00000500000000000000" pitchFamily="2" charset="0"/>
              </a:rPr>
              <a:t>Masha’Allah</a:t>
            </a:r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..</a:t>
            </a:r>
            <a:endParaRPr lang="en-US" b="1" dirty="0">
              <a:solidFill>
                <a:srgbClr val="95E218"/>
              </a:solidFill>
              <a:latin typeface="Cinzel Decorative" panose="00000500000000000000" pitchFamily="2" charset="0"/>
            </a:endParaRPr>
          </a:p>
        </p:txBody>
      </p:sp>
      <p:pic>
        <p:nvPicPr>
          <p:cNvPr id="5" name="TOP 10 Best Recitations  Surah Fatiha - Copi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8527.93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0574" y="299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47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33425" y="5475477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2"/>
                </a:solidFill>
                <a:latin typeface="Alfphabet" panose="020B0707010101030C03" pitchFamily="34" charset="0"/>
                <a:hlinkClick r:id="rId4" action="ppaction://hlinksldjump"/>
              </a:rPr>
              <a:t>Riprova..</a:t>
            </a:r>
            <a:endParaRPr lang="en-US" sz="2400" b="1" dirty="0">
              <a:solidFill>
                <a:schemeClr val="accent2"/>
              </a:solidFill>
              <a:latin typeface="Alfphabet" panose="020B0707010101030C03" pitchFamily="34" charset="0"/>
              <a:hlinkClick r:id="rId4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742348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inzel Decorative" panose="00000500000000000000" pitchFamily="2" charset="0"/>
              </a:rPr>
              <a:t>SBAGLIATO..!!!  </a:t>
            </a:r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Studia ancora..</a:t>
            </a:r>
            <a:endParaRPr lang="en-US" sz="3600" dirty="0">
              <a:solidFill>
                <a:schemeClr val="accent3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Rettangolo 2">
            <a:hlinkClick r:id="" action="ppaction://hlinkshowjump?jump=endshow"/>
            <a:hlinkHover r:id="" action="ppaction://hlinkshowjump?jump=nextslide"/>
          </p:cNvPr>
          <p:cNvSpPr/>
          <p:nvPr/>
        </p:nvSpPr>
        <p:spPr>
          <a:xfrm>
            <a:off x="7147775" y="5521652"/>
            <a:ext cx="224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1B1593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Chiudi ed Esci</a:t>
            </a:r>
            <a:endParaRPr lang="en-US" sz="2400" b="1" dirty="0">
              <a:solidFill>
                <a:srgbClr val="1B1593"/>
              </a:solidFill>
            </a:endParaRPr>
          </a:p>
        </p:txBody>
      </p:sp>
      <p:pic>
        <p:nvPicPr>
          <p:cNvPr id="6" name="Fail_-_Sound_Effect[YoutubeConverter.Me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13325" y="2718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9836" y="43870"/>
            <a:ext cx="1867718" cy="245517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16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1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553792"/>
            <a:ext cx="3412901" cy="5492839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 smtClean="0">
              <a:solidFill>
                <a:schemeClr val="accent6"/>
              </a:solidFill>
            </a:endParaRP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15   1 Milioni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14    500,000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13    300,000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12    125,000  €</a:t>
            </a: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11      65,000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10      32,000  €</a:t>
            </a:r>
          </a:p>
          <a:p>
            <a:r>
              <a:rPr lang="it-IT" sz="2000" b="1" dirty="0" smtClean="0">
                <a:solidFill>
                  <a:schemeClr val="accent2"/>
                </a:solidFill>
              </a:rPr>
              <a:t>          9      16,000  €</a:t>
            </a:r>
          </a:p>
          <a:p>
            <a:r>
              <a:rPr lang="it-IT" dirty="0" smtClean="0"/>
              <a:t>            </a:t>
            </a:r>
            <a:r>
              <a:rPr lang="it-IT" sz="2000" b="1" dirty="0" smtClean="0">
                <a:solidFill>
                  <a:schemeClr val="accent2"/>
                </a:solidFill>
              </a:rPr>
              <a:t>8       8,000  €</a:t>
            </a:r>
          </a:p>
          <a:p>
            <a:r>
              <a:rPr lang="it-IT" dirty="0"/>
              <a:t> </a:t>
            </a:r>
            <a:r>
              <a:rPr lang="it-IT" dirty="0" smtClean="0"/>
              <a:t>           </a:t>
            </a:r>
            <a:r>
              <a:rPr lang="it-IT" sz="2000" b="1" dirty="0" smtClean="0">
                <a:solidFill>
                  <a:schemeClr val="accent2"/>
                </a:solidFill>
              </a:rPr>
              <a:t>7       4,000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6       2,000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accent6"/>
                </a:solidFill>
              </a:rPr>
              <a:t>5       1,000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4          500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rgbClr val="95E218"/>
                </a:solidFill>
                <a:latin typeface="Arial Black" panose="020B0A04020102020204" pitchFamily="34" charset="0"/>
              </a:rPr>
              <a:t>3       300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2          200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tx1"/>
                </a:solidFill>
              </a:rPr>
              <a:t>1          100  €</a:t>
            </a:r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184856" y="991673"/>
            <a:ext cx="654246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/>
                <a:solidFill>
                  <a:schemeClr val="accent3"/>
                </a:solidFill>
              </a:rPr>
              <a:t>Quando iniziò la rivelazione del Corano.?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>
            <a:hlinkClick r:id="rId2" action="ppaction://hlinksldjump"/>
          </p:cNvPr>
          <p:cNvSpPr/>
          <p:nvPr/>
        </p:nvSpPr>
        <p:spPr>
          <a:xfrm>
            <a:off x="5328809" y="4797102"/>
            <a:ext cx="2305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611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7" name="Rettangolo 16">
            <a:hlinkClick r:id="rId2" action="ppaction://hlinksldjump"/>
          </p:cNvPr>
          <p:cNvSpPr/>
          <p:nvPr/>
        </p:nvSpPr>
        <p:spPr>
          <a:xfrm>
            <a:off x="1688877" y="4806953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</a:t>
            </a:r>
            <a:r>
              <a:rPr lang="it-IT" sz="2400" b="1" dirty="0" smtClean="0">
                <a:ln/>
              </a:rPr>
              <a:t>570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8" name="Rettangolo 17">
            <a:hlinkClick r:id="rId3" action="ppaction://hlinksldjump"/>
          </p:cNvPr>
          <p:cNvSpPr/>
          <p:nvPr/>
        </p:nvSpPr>
        <p:spPr>
          <a:xfrm>
            <a:off x="5328807" y="4055514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610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9" name="Rettangolo 18">
            <a:hlinkClick r:id="rId2" action="ppaction://hlinksldjump"/>
          </p:cNvPr>
          <p:cNvSpPr/>
          <p:nvPr/>
        </p:nvSpPr>
        <p:spPr>
          <a:xfrm>
            <a:off x="1688878" y="4068198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</a:t>
            </a:r>
            <a:r>
              <a:rPr lang="it-IT" sz="2400" b="1" dirty="0" smtClean="0">
                <a:ln/>
              </a:rPr>
              <a:t>600</a:t>
            </a:r>
            <a:endParaRPr lang="it-IT" sz="2400" b="1" cap="none" spc="0" dirty="0">
              <a:ln/>
              <a:effectLst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" y="70682"/>
            <a:ext cx="1138896" cy="1138896"/>
          </a:xfrm>
          <a:prstGeom prst="rect">
            <a:avLst/>
          </a:prstGeom>
        </p:spPr>
      </p:pic>
      <p:sp>
        <p:nvSpPr>
          <p:cNvPr id="21" name="Elaborazione alternativa 20"/>
          <p:cNvSpPr/>
          <p:nvPr/>
        </p:nvSpPr>
        <p:spPr>
          <a:xfrm>
            <a:off x="4629955" y="4013877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6152605"/>
            <a:ext cx="601708" cy="601708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0" y="6152605"/>
            <a:ext cx="601707" cy="601707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95" y="6152604"/>
            <a:ext cx="601707" cy="601707"/>
          </a:xfrm>
          <a:prstGeom prst="rect">
            <a:avLst/>
          </a:prstGeom>
        </p:spPr>
      </p:pic>
      <p:sp>
        <p:nvSpPr>
          <p:cNvPr id="25" name="Elaborazione alternativa 24"/>
          <p:cNvSpPr/>
          <p:nvPr/>
        </p:nvSpPr>
        <p:spPr>
          <a:xfrm>
            <a:off x="8942077" y="553792"/>
            <a:ext cx="2580374" cy="49719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108" y="529317"/>
            <a:ext cx="546139" cy="54613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962" y="616999"/>
            <a:ext cx="370774" cy="370774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662" y="583849"/>
            <a:ext cx="688861" cy="431094"/>
          </a:xfrm>
          <a:prstGeom prst="rect">
            <a:avLst/>
          </a:prstGeom>
        </p:spPr>
      </p:pic>
      <p:sp>
        <p:nvSpPr>
          <p:cNvPr id="28" name="Titolo 1"/>
          <p:cNvSpPr txBox="1">
            <a:spLocks/>
          </p:cNvSpPr>
          <p:nvPr/>
        </p:nvSpPr>
        <p:spPr>
          <a:xfrm>
            <a:off x="3300079" y="280982"/>
            <a:ext cx="3114789" cy="51774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ursive Serif" panose="020105020204040D0204" pitchFamily="2" charset="0"/>
              </a:rPr>
              <a:t>Domanda nr 3</a:t>
            </a:r>
            <a:endParaRPr 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Cursive Serif" panose="020105020204040D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54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41725" y="5320931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3"/>
                </a:solidFill>
                <a:latin typeface="Arial Black" panose="020B0A04020102020204" pitchFamily="34" charset="0"/>
                <a:hlinkClick r:id="rId4" action="ppaction://hlinksldjump"/>
              </a:rPr>
              <a:t>Continua..</a:t>
            </a:r>
            <a:endParaRPr lang="en-US" sz="2400" b="1" dirty="0">
              <a:solidFill>
                <a:schemeClr val="accent3"/>
              </a:solidFill>
              <a:latin typeface="Arial Black" panose="020B0A04020102020204" pitchFamily="34" charset="0"/>
              <a:hlinkClick r:id="rId4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289442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Giusto.. </a:t>
            </a:r>
            <a:r>
              <a:rPr lang="it-IT" b="1" dirty="0" err="1" smtClean="0">
                <a:solidFill>
                  <a:srgbClr val="95E218"/>
                </a:solidFill>
                <a:latin typeface="Cinzel Decorative" panose="00000500000000000000" pitchFamily="2" charset="0"/>
              </a:rPr>
              <a:t>Masha’Allah</a:t>
            </a:r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..</a:t>
            </a:r>
            <a:endParaRPr lang="en-US" b="1" dirty="0">
              <a:solidFill>
                <a:srgbClr val="95E218"/>
              </a:solidFill>
              <a:latin typeface="Cinzel Decorative" panose="00000500000000000000" pitchFamily="2" charset="0"/>
            </a:endParaRPr>
          </a:p>
        </p:txBody>
      </p:sp>
      <p:pic>
        <p:nvPicPr>
          <p:cNvPr id="5" name="TOP 10 Best Recitations  Surah Fatiha - Copi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8527.93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0574" y="299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5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33425" y="5475477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2"/>
                </a:solidFill>
                <a:latin typeface="Alfphabet" panose="020B0707010101030C03" pitchFamily="34" charset="0"/>
                <a:hlinkClick r:id="rId4" action="ppaction://hlinksldjump"/>
              </a:rPr>
              <a:t>Riprova..</a:t>
            </a:r>
            <a:endParaRPr lang="en-US" sz="2400" b="1" dirty="0">
              <a:solidFill>
                <a:schemeClr val="accent2"/>
              </a:solidFill>
              <a:latin typeface="Alfphabet" panose="020B0707010101030C03" pitchFamily="34" charset="0"/>
              <a:hlinkClick r:id="rId4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742348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inzel Decorative" panose="00000500000000000000" pitchFamily="2" charset="0"/>
              </a:rPr>
              <a:t>SBAGLIATO..!!!  </a:t>
            </a:r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Studia ancora..</a:t>
            </a:r>
            <a:endParaRPr lang="en-US" sz="3600" dirty="0">
              <a:solidFill>
                <a:schemeClr val="accent3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Rettangolo 2">
            <a:hlinkClick r:id="" action="ppaction://hlinkshowjump?jump=endshow"/>
            <a:hlinkHover r:id="" action="ppaction://hlinkshowjump?jump=nextslide"/>
          </p:cNvPr>
          <p:cNvSpPr/>
          <p:nvPr/>
        </p:nvSpPr>
        <p:spPr>
          <a:xfrm>
            <a:off x="7147775" y="5521652"/>
            <a:ext cx="224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1B1593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Chiudi ed Esci</a:t>
            </a:r>
            <a:endParaRPr lang="en-US" sz="2400" b="1" dirty="0">
              <a:solidFill>
                <a:srgbClr val="1B1593"/>
              </a:solidFill>
            </a:endParaRPr>
          </a:p>
        </p:txBody>
      </p:sp>
      <p:pic>
        <p:nvPicPr>
          <p:cNvPr id="6" name="Fail_-_Sound_Effect[YoutubeConverter.Me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13325" y="2718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3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6549" y="36649"/>
            <a:ext cx="1894291" cy="259959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16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1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553792"/>
            <a:ext cx="3412901" cy="5492839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 smtClean="0">
              <a:solidFill>
                <a:schemeClr val="accent6"/>
              </a:solidFill>
            </a:endParaRP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15   1 Milioni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14    500,000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13    300,000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12    125,000  €</a:t>
            </a: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11      65,000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10      32,000  €</a:t>
            </a:r>
          </a:p>
          <a:p>
            <a:r>
              <a:rPr lang="it-IT" sz="2000" b="1" dirty="0" smtClean="0">
                <a:solidFill>
                  <a:schemeClr val="accent2"/>
                </a:solidFill>
              </a:rPr>
              <a:t>          9      16,000  €</a:t>
            </a:r>
          </a:p>
          <a:p>
            <a:r>
              <a:rPr lang="it-IT" dirty="0" smtClean="0"/>
              <a:t>            </a:t>
            </a:r>
            <a:r>
              <a:rPr lang="it-IT" sz="2000" b="1" dirty="0" smtClean="0">
                <a:solidFill>
                  <a:schemeClr val="accent2"/>
                </a:solidFill>
              </a:rPr>
              <a:t>8       8,000  €</a:t>
            </a:r>
          </a:p>
          <a:p>
            <a:r>
              <a:rPr lang="it-IT" dirty="0"/>
              <a:t> </a:t>
            </a:r>
            <a:r>
              <a:rPr lang="it-IT" dirty="0" smtClean="0"/>
              <a:t>           </a:t>
            </a:r>
            <a:r>
              <a:rPr lang="it-IT" sz="2000" b="1" dirty="0" smtClean="0">
                <a:solidFill>
                  <a:schemeClr val="accent2"/>
                </a:solidFill>
              </a:rPr>
              <a:t>7       4,000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6       2,000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accent6"/>
                </a:solidFill>
              </a:rPr>
              <a:t>5       1,000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rgbClr val="89D016"/>
                </a:solidFill>
                <a:latin typeface="Arial Black" panose="020B0A04020102020204" pitchFamily="34" charset="0"/>
              </a:rPr>
              <a:t>4       500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3          300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2          200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tx1"/>
                </a:solidFill>
              </a:rPr>
              <a:t>1          100  €</a:t>
            </a:r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30310" y="991673"/>
            <a:ext cx="683868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800" b="1" dirty="0">
                <a:solidFill>
                  <a:schemeClr val="accent3"/>
                </a:solidFill>
              </a:rPr>
              <a:t>Quale Profeta chiamò all'Islam il suo popolo per 950 anni?</a:t>
            </a:r>
            <a:endParaRPr lang="it-IT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>
            <a:hlinkClick r:id="rId2" action="ppaction://hlinksldjump"/>
          </p:cNvPr>
          <p:cNvSpPr/>
          <p:nvPr/>
        </p:nvSpPr>
        <p:spPr>
          <a:xfrm>
            <a:off x="5140607" y="4814828"/>
            <a:ext cx="287450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200" b="1" cap="none" spc="0" dirty="0" smtClean="0">
                <a:ln/>
                <a:effectLst/>
              </a:rPr>
              <a:t>Ismail, </a:t>
            </a:r>
            <a:r>
              <a:rPr lang="it-IT" sz="2200" b="1" cap="none" spc="0" dirty="0" err="1" smtClean="0">
                <a:ln/>
                <a:effectLst/>
              </a:rPr>
              <a:t>alayhi</a:t>
            </a:r>
            <a:r>
              <a:rPr lang="it-IT" sz="2200" b="1" cap="none" spc="0" dirty="0" smtClean="0">
                <a:ln/>
                <a:effectLst/>
              </a:rPr>
              <a:t> salam</a:t>
            </a:r>
            <a:endParaRPr lang="it-IT" sz="2200" b="1" cap="none" spc="0" dirty="0">
              <a:ln/>
              <a:effectLst/>
            </a:endParaRPr>
          </a:p>
        </p:txBody>
      </p:sp>
      <p:sp>
        <p:nvSpPr>
          <p:cNvPr id="17" name="Rettangolo 16">
            <a:hlinkClick r:id="rId2" action="ppaction://hlinksldjump"/>
          </p:cNvPr>
          <p:cNvSpPr/>
          <p:nvPr/>
        </p:nvSpPr>
        <p:spPr>
          <a:xfrm>
            <a:off x="1485377" y="4837731"/>
            <a:ext cx="305243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200" b="1" cap="none" spc="0" dirty="0" err="1" smtClean="0">
                <a:ln/>
                <a:effectLst/>
              </a:rPr>
              <a:t>Dawud</a:t>
            </a:r>
            <a:r>
              <a:rPr lang="it-IT" sz="2200" b="1" dirty="0" smtClean="0">
                <a:ln/>
              </a:rPr>
              <a:t>, </a:t>
            </a:r>
            <a:r>
              <a:rPr lang="it-IT" sz="2200" b="1" dirty="0" err="1" smtClean="0">
                <a:ln/>
              </a:rPr>
              <a:t>alayhi</a:t>
            </a:r>
            <a:r>
              <a:rPr lang="it-IT" sz="2200" b="1" dirty="0" smtClean="0">
                <a:ln/>
              </a:rPr>
              <a:t> salam</a:t>
            </a:r>
            <a:endParaRPr lang="it-IT" sz="2200" b="1" cap="none" spc="0" dirty="0">
              <a:ln/>
              <a:effectLst/>
            </a:endParaRPr>
          </a:p>
        </p:txBody>
      </p:sp>
      <p:sp>
        <p:nvSpPr>
          <p:cNvPr id="18" name="Rettangolo 17">
            <a:hlinkClick r:id="rId2" action="ppaction://hlinksldjump"/>
          </p:cNvPr>
          <p:cNvSpPr/>
          <p:nvPr/>
        </p:nvSpPr>
        <p:spPr>
          <a:xfrm>
            <a:off x="5012584" y="4087354"/>
            <a:ext cx="32207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100" b="1" cap="none" spc="0" dirty="0" err="1" smtClean="0">
                <a:ln/>
                <a:effectLst/>
              </a:rPr>
              <a:t>Sulayman,alayhi</a:t>
            </a:r>
            <a:r>
              <a:rPr lang="it-IT" sz="2100" b="1" cap="none" spc="0" dirty="0" smtClean="0">
                <a:ln/>
                <a:effectLst/>
              </a:rPr>
              <a:t> salam</a:t>
            </a:r>
            <a:endParaRPr lang="it-IT" sz="2100" b="1" cap="none" spc="0" dirty="0">
              <a:ln/>
              <a:effectLst/>
            </a:endParaRPr>
          </a:p>
        </p:txBody>
      </p:sp>
      <p:sp>
        <p:nvSpPr>
          <p:cNvPr id="19" name="Rettangolo 18">
            <a:hlinkClick r:id="rId3" action="ppaction://hlinksldjump"/>
          </p:cNvPr>
          <p:cNvSpPr/>
          <p:nvPr/>
        </p:nvSpPr>
        <p:spPr>
          <a:xfrm>
            <a:off x="1532269" y="4068331"/>
            <a:ext cx="2861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err="1" smtClean="0">
                <a:ln/>
                <a:effectLst/>
              </a:rPr>
              <a:t>Nuh</a:t>
            </a:r>
            <a:r>
              <a:rPr lang="it-IT" sz="2400" b="1" cap="none" spc="0" dirty="0" smtClean="0">
                <a:ln/>
                <a:effectLst/>
              </a:rPr>
              <a:t>, </a:t>
            </a:r>
            <a:r>
              <a:rPr lang="it-IT" sz="2400" b="1" cap="none" spc="0" dirty="0" err="1" smtClean="0">
                <a:ln/>
                <a:effectLst/>
              </a:rPr>
              <a:t>alayhi</a:t>
            </a:r>
            <a:r>
              <a:rPr lang="it-IT" sz="2400" b="1" cap="none" spc="0" dirty="0" smtClean="0">
                <a:ln/>
                <a:effectLst/>
              </a:rPr>
              <a:t> salam</a:t>
            </a:r>
            <a:endParaRPr lang="it-IT" sz="2400" b="1" cap="none" spc="0" dirty="0">
              <a:ln/>
              <a:effectLst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" y="70682"/>
            <a:ext cx="1138896" cy="1138896"/>
          </a:xfrm>
          <a:prstGeom prst="rect">
            <a:avLst/>
          </a:prstGeom>
        </p:spPr>
      </p:pic>
      <p:sp>
        <p:nvSpPr>
          <p:cNvPr id="21" name="Elaborazione alternativa 20"/>
          <p:cNvSpPr/>
          <p:nvPr/>
        </p:nvSpPr>
        <p:spPr>
          <a:xfrm>
            <a:off x="4629955" y="4013877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6152605"/>
            <a:ext cx="601708" cy="601708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0" y="6152605"/>
            <a:ext cx="601707" cy="601707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95" y="6152604"/>
            <a:ext cx="601707" cy="601707"/>
          </a:xfrm>
          <a:prstGeom prst="rect">
            <a:avLst/>
          </a:prstGeom>
        </p:spPr>
      </p:pic>
      <p:sp>
        <p:nvSpPr>
          <p:cNvPr id="25" name="Elaborazione alternativa 24"/>
          <p:cNvSpPr/>
          <p:nvPr/>
        </p:nvSpPr>
        <p:spPr>
          <a:xfrm>
            <a:off x="8942077" y="553792"/>
            <a:ext cx="2580374" cy="49719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108" y="529317"/>
            <a:ext cx="546139" cy="54613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962" y="616999"/>
            <a:ext cx="370774" cy="370774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662" y="583849"/>
            <a:ext cx="688861" cy="431094"/>
          </a:xfrm>
          <a:prstGeom prst="rect">
            <a:avLst/>
          </a:prstGeom>
        </p:spPr>
      </p:pic>
      <p:sp>
        <p:nvSpPr>
          <p:cNvPr id="28" name="Titolo 1"/>
          <p:cNvSpPr txBox="1">
            <a:spLocks/>
          </p:cNvSpPr>
          <p:nvPr/>
        </p:nvSpPr>
        <p:spPr>
          <a:xfrm>
            <a:off x="3300079" y="280982"/>
            <a:ext cx="3114789" cy="51774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ursive Serif" panose="020105020204040D0204" pitchFamily="2" charset="0"/>
              </a:rPr>
              <a:t>Domanda nr 4</a:t>
            </a:r>
            <a:endParaRPr 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Cursive Serif" panose="020105020204040D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7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41725" y="5320931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3"/>
                </a:solidFill>
                <a:latin typeface="Arial Black" panose="020B0A04020102020204" pitchFamily="34" charset="0"/>
                <a:hlinkClick r:id="rId5" action="ppaction://hlinksldjump"/>
              </a:rPr>
              <a:t>Continua..</a:t>
            </a:r>
            <a:endParaRPr lang="en-US" sz="2400" b="1" dirty="0">
              <a:solidFill>
                <a:schemeClr val="accent3"/>
              </a:solidFill>
              <a:latin typeface="Arial Black" panose="020B0A04020102020204" pitchFamily="34" charset="0"/>
              <a:hlinkClick r:id="rId5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289442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Giusto.. </a:t>
            </a:r>
            <a:r>
              <a:rPr lang="it-IT" b="1" dirty="0" err="1" smtClean="0">
                <a:solidFill>
                  <a:srgbClr val="95E218"/>
                </a:solidFill>
                <a:latin typeface="Cinzel Decorative" panose="00000500000000000000" pitchFamily="2" charset="0"/>
              </a:rPr>
              <a:t>Masha’Allah</a:t>
            </a:r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..</a:t>
            </a:r>
            <a:endParaRPr lang="en-US" b="1" dirty="0">
              <a:solidFill>
                <a:srgbClr val="95E218"/>
              </a:solidFill>
              <a:latin typeface="Cinzel Decorative" panose="00000500000000000000" pitchFamily="2" charset="0"/>
            </a:endParaRPr>
          </a:p>
        </p:txBody>
      </p:sp>
      <p:pic>
        <p:nvPicPr>
          <p:cNvPr id="5" name="TOP 10 Best Recitations  Surah Fatiha - Copi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8527.9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00574" y="299113"/>
            <a:ext cx="609600" cy="609600"/>
          </a:xfrm>
          <a:prstGeom prst="rect">
            <a:avLst/>
          </a:prstGeom>
        </p:spPr>
      </p:pic>
      <p:pic>
        <p:nvPicPr>
          <p:cNvPr id="7" name="TOP 10 Best Recitations  Surah Fatiha - Copi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1725" y="2946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4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8" repeatCount="1000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33425" y="5475477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2"/>
                </a:solidFill>
                <a:latin typeface="Alfphabet" panose="020B0707010101030C03" pitchFamily="34" charset="0"/>
                <a:hlinkClick r:id="rId4" action="ppaction://hlinksldjump"/>
              </a:rPr>
              <a:t>Riprova..</a:t>
            </a:r>
            <a:endParaRPr lang="en-US" sz="2400" b="1" dirty="0">
              <a:solidFill>
                <a:schemeClr val="accent2"/>
              </a:solidFill>
              <a:latin typeface="Alfphabet" panose="020B0707010101030C03" pitchFamily="34" charset="0"/>
              <a:hlinkClick r:id="rId4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742348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inzel Decorative" panose="00000500000000000000" pitchFamily="2" charset="0"/>
              </a:rPr>
              <a:t>SBAGLIATO..!!!  </a:t>
            </a:r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Studia ancora..</a:t>
            </a:r>
            <a:endParaRPr lang="en-US" sz="3600" dirty="0">
              <a:solidFill>
                <a:schemeClr val="accent3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Rettangolo 2">
            <a:hlinkClick r:id="" action="ppaction://hlinkshowjump?jump=endshow"/>
            <a:hlinkHover r:id="" action="ppaction://hlinkshowjump?jump=nextslide"/>
          </p:cNvPr>
          <p:cNvSpPr/>
          <p:nvPr/>
        </p:nvSpPr>
        <p:spPr>
          <a:xfrm>
            <a:off x="7147775" y="5521652"/>
            <a:ext cx="224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1B1593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Chiudi ed Esci</a:t>
            </a:r>
            <a:endParaRPr lang="en-US" sz="2400" b="1" dirty="0">
              <a:solidFill>
                <a:srgbClr val="1B1593"/>
              </a:solidFill>
            </a:endParaRPr>
          </a:p>
        </p:txBody>
      </p:sp>
      <p:pic>
        <p:nvPicPr>
          <p:cNvPr id="6" name="Fail_-_Sound_Effect[YoutubeConverter.Me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13325" y="2718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4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5413" y="11739"/>
            <a:ext cx="1896262" cy="269243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16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1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553792"/>
            <a:ext cx="3412901" cy="5492839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 smtClean="0">
              <a:solidFill>
                <a:schemeClr val="accent6"/>
              </a:solidFill>
            </a:endParaRP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15   1 Milioni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14    500,000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13    300,000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12    125,000  €</a:t>
            </a: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11      65,000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10      32,000  €</a:t>
            </a:r>
          </a:p>
          <a:p>
            <a:r>
              <a:rPr lang="it-IT" sz="2000" b="1" dirty="0" smtClean="0">
                <a:solidFill>
                  <a:schemeClr val="accent2"/>
                </a:solidFill>
              </a:rPr>
              <a:t>          9      16,000  €</a:t>
            </a:r>
          </a:p>
          <a:p>
            <a:r>
              <a:rPr lang="it-IT" dirty="0" smtClean="0"/>
              <a:t>            </a:t>
            </a:r>
            <a:r>
              <a:rPr lang="it-IT" sz="2000" b="1" dirty="0" smtClean="0">
                <a:solidFill>
                  <a:schemeClr val="accent2"/>
                </a:solidFill>
              </a:rPr>
              <a:t>8       8,000  €</a:t>
            </a:r>
          </a:p>
          <a:p>
            <a:r>
              <a:rPr lang="it-IT" dirty="0"/>
              <a:t> </a:t>
            </a:r>
            <a:r>
              <a:rPr lang="it-IT" dirty="0" smtClean="0"/>
              <a:t>           </a:t>
            </a:r>
            <a:r>
              <a:rPr lang="it-IT" sz="2000" b="1" dirty="0" smtClean="0">
                <a:solidFill>
                  <a:schemeClr val="accent2"/>
                </a:solidFill>
              </a:rPr>
              <a:t>7       4,000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6       2,000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accent6"/>
                </a:solidFill>
              </a:rPr>
              <a:t>5       1,000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4          500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3          300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2          200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rgbClr val="95E218"/>
                </a:solidFill>
                <a:latin typeface="Arial Black" panose="020B0A04020102020204" pitchFamily="34" charset="0"/>
              </a:rPr>
              <a:t>1        100  €</a:t>
            </a:r>
          </a:p>
        </p:txBody>
      </p:sp>
      <p:sp>
        <p:nvSpPr>
          <p:cNvPr id="6" name="Elaborazione alternativa 5">
            <a:hlinkClick r:id="rId2" action="ppaction://hlinksldjump"/>
          </p:cNvPr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>
            <a:hlinkClick r:id="rId3" action="ppaction://hlinksldjump"/>
          </p:cNvPr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>
            <a:hlinkClick r:id="rId3" action="ppaction://hlinksldjump"/>
          </p:cNvPr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>
            <a:hlinkClick r:id="rId3" action="ppaction://hlinksldjump"/>
          </p:cNvPr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184856" y="991673"/>
            <a:ext cx="654246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/>
                <a:solidFill>
                  <a:schemeClr val="accent3"/>
                </a:solidFill>
              </a:rPr>
              <a:t>Quando e nato il Profeta Muhammad </a:t>
            </a:r>
            <a:r>
              <a:rPr lang="it-IT" sz="5400" b="1" dirty="0" err="1" smtClean="0">
                <a:ln/>
                <a:solidFill>
                  <a:schemeClr val="accent3"/>
                </a:solidFill>
              </a:rPr>
              <a:t>a.s.</a:t>
            </a:r>
            <a:r>
              <a:rPr lang="it-IT" sz="5400" b="1" dirty="0" smtClean="0">
                <a:ln/>
                <a:solidFill>
                  <a:schemeClr val="accent3"/>
                </a:solidFill>
              </a:rPr>
              <a:t>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94428" y="4797102"/>
            <a:ext cx="574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ln/>
              </a:rPr>
              <a:t>---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2554497" y="4806953"/>
            <a:ext cx="574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ln/>
              </a:rPr>
              <a:t>---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5328808" y="4055514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600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687276" y="4068198"/>
            <a:ext cx="2308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570</a:t>
            </a:r>
            <a:endParaRPr lang="it-IT" sz="2400" b="1" cap="none" spc="0" dirty="0">
              <a:ln/>
              <a:effectLst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" y="70682"/>
            <a:ext cx="1138896" cy="1138896"/>
          </a:xfrm>
          <a:prstGeom prst="rect">
            <a:avLst/>
          </a:prstGeom>
        </p:spPr>
      </p:pic>
      <p:sp>
        <p:nvSpPr>
          <p:cNvPr id="21" name="Elaborazione alternativa 20">
            <a:hlinkClick r:id="rId3" action="ppaction://hlinksldjump"/>
          </p:cNvPr>
          <p:cNvSpPr/>
          <p:nvPr/>
        </p:nvSpPr>
        <p:spPr>
          <a:xfrm>
            <a:off x="4629955" y="4013877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Immagine 21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6152605"/>
            <a:ext cx="601708" cy="601708"/>
          </a:xfrm>
          <a:prstGeom prst="rect">
            <a:avLst/>
          </a:prstGeom>
        </p:spPr>
      </p:pic>
      <p:pic>
        <p:nvPicPr>
          <p:cNvPr id="23" name="Immagine 22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0" y="6152605"/>
            <a:ext cx="601707" cy="601707"/>
          </a:xfrm>
          <a:prstGeom prst="rect">
            <a:avLst/>
          </a:prstGeom>
        </p:spPr>
      </p:pic>
      <p:pic>
        <p:nvPicPr>
          <p:cNvPr id="24" name="Immagine 23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95" y="6152604"/>
            <a:ext cx="601707" cy="601707"/>
          </a:xfrm>
          <a:prstGeom prst="rect">
            <a:avLst/>
          </a:prstGeom>
        </p:spPr>
      </p:pic>
      <p:sp>
        <p:nvSpPr>
          <p:cNvPr id="25" name="Elaborazione alternativa 24"/>
          <p:cNvSpPr/>
          <p:nvPr/>
        </p:nvSpPr>
        <p:spPr>
          <a:xfrm>
            <a:off x="8942077" y="553792"/>
            <a:ext cx="2580374" cy="49719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108" y="529317"/>
            <a:ext cx="546139" cy="54613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962" y="616999"/>
            <a:ext cx="370774" cy="370774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662" y="583849"/>
            <a:ext cx="688861" cy="431094"/>
          </a:xfrm>
          <a:prstGeom prst="rect">
            <a:avLst/>
          </a:prstGeom>
        </p:spPr>
      </p:pic>
      <p:sp>
        <p:nvSpPr>
          <p:cNvPr id="28" name="Titolo 1"/>
          <p:cNvSpPr txBox="1">
            <a:spLocks/>
          </p:cNvSpPr>
          <p:nvPr/>
        </p:nvSpPr>
        <p:spPr>
          <a:xfrm>
            <a:off x="3300079" y="280982"/>
            <a:ext cx="3114789" cy="51774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ursive Serif" panose="020105020204040D0204" pitchFamily="2" charset="0"/>
              </a:rPr>
              <a:t>Domanda nr 1</a:t>
            </a:r>
            <a:endParaRPr 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Cursive Serif" panose="020105020204040D0204" pitchFamily="2" charset="0"/>
            </a:endParaRPr>
          </a:p>
        </p:txBody>
      </p:sp>
      <p:sp>
        <p:nvSpPr>
          <p:cNvPr id="31" name="Rettangolo 30">
            <a:hlinkClick r:id="rId14" action="ppaction://hlinksldjump"/>
          </p:cNvPr>
          <p:cNvSpPr/>
          <p:nvPr/>
        </p:nvSpPr>
        <p:spPr>
          <a:xfrm>
            <a:off x="4447730" y="5793734"/>
            <a:ext cx="2824084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3600" b="1" cap="none" spc="0" dirty="0" smtClean="0">
                <a:ln/>
                <a:effectLst/>
                <a:latin typeface="Berlin Sans FB Demi" panose="020E0802020502020306" pitchFamily="34" charset="0"/>
              </a:rPr>
              <a:t>Ritorna..</a:t>
            </a:r>
            <a:endParaRPr lang="it-IT" sz="3600" b="1" cap="none" spc="0" dirty="0">
              <a:ln/>
              <a:effectLst/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10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5413" y="11739"/>
            <a:ext cx="1896262" cy="269243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16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1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553792"/>
            <a:ext cx="3412901" cy="5492839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 smtClean="0">
              <a:solidFill>
                <a:schemeClr val="accent6"/>
              </a:solidFill>
            </a:endParaRP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15   1 Milioni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14    500,000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13    300,000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12    125,000  €</a:t>
            </a: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11      65,000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10      32,000  €</a:t>
            </a:r>
          </a:p>
          <a:p>
            <a:r>
              <a:rPr lang="it-IT" sz="2000" b="1" dirty="0" smtClean="0">
                <a:solidFill>
                  <a:schemeClr val="accent2"/>
                </a:solidFill>
              </a:rPr>
              <a:t>          9      16,000  €</a:t>
            </a:r>
          </a:p>
          <a:p>
            <a:r>
              <a:rPr lang="it-IT" dirty="0" smtClean="0"/>
              <a:t>            </a:t>
            </a:r>
            <a:r>
              <a:rPr lang="it-IT" sz="2000" b="1" dirty="0" smtClean="0">
                <a:solidFill>
                  <a:schemeClr val="accent2"/>
                </a:solidFill>
              </a:rPr>
              <a:t>8       8,000  €</a:t>
            </a:r>
          </a:p>
          <a:p>
            <a:r>
              <a:rPr lang="it-IT" dirty="0"/>
              <a:t> </a:t>
            </a:r>
            <a:r>
              <a:rPr lang="it-IT" dirty="0" smtClean="0"/>
              <a:t>           </a:t>
            </a:r>
            <a:r>
              <a:rPr lang="it-IT" sz="2000" b="1" dirty="0" smtClean="0">
                <a:solidFill>
                  <a:schemeClr val="accent2"/>
                </a:solidFill>
              </a:rPr>
              <a:t>7       4,000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6       2,000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accent6"/>
                </a:solidFill>
              </a:rPr>
              <a:t>5       1,000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4          500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3          300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2          200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rgbClr val="95E218"/>
                </a:solidFill>
                <a:latin typeface="Arial Black" panose="020B0A04020102020204" pitchFamily="34" charset="0"/>
              </a:rPr>
              <a:t>1        100  €</a:t>
            </a:r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>
            <a:hlinkClick r:id="rId2" action="ppaction://hlinksldjump"/>
          </p:cNvPr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184856" y="991673"/>
            <a:ext cx="654246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/>
                <a:solidFill>
                  <a:schemeClr val="accent3"/>
                </a:solidFill>
              </a:rPr>
              <a:t>Quando e nato il Profeta Muhammad </a:t>
            </a:r>
            <a:r>
              <a:rPr lang="it-IT" sz="5400" b="1" dirty="0" err="1" smtClean="0">
                <a:ln/>
                <a:solidFill>
                  <a:schemeClr val="accent3"/>
                </a:solidFill>
              </a:rPr>
              <a:t>a.s.</a:t>
            </a:r>
            <a:r>
              <a:rPr lang="it-IT" sz="5400" b="1" dirty="0" smtClean="0">
                <a:ln/>
                <a:solidFill>
                  <a:schemeClr val="accent3"/>
                </a:solidFill>
              </a:rPr>
              <a:t>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>
            <a:hlinkClick r:id="rId3" action="ppaction://hlinksldjump"/>
          </p:cNvPr>
          <p:cNvSpPr/>
          <p:nvPr/>
        </p:nvSpPr>
        <p:spPr>
          <a:xfrm>
            <a:off x="5328809" y="4797102"/>
            <a:ext cx="2305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611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7" name="Rettangolo 16">
            <a:hlinkClick r:id="rId3" action="ppaction://hlinksldjump"/>
          </p:cNvPr>
          <p:cNvSpPr/>
          <p:nvPr/>
        </p:nvSpPr>
        <p:spPr>
          <a:xfrm>
            <a:off x="1688878" y="4806953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610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8" name="Rettangolo 17">
            <a:hlinkClick r:id="rId3" action="ppaction://hlinksldjump"/>
          </p:cNvPr>
          <p:cNvSpPr/>
          <p:nvPr/>
        </p:nvSpPr>
        <p:spPr>
          <a:xfrm>
            <a:off x="5328808" y="4055514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600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9" name="Rettangolo 18">
            <a:hlinkClick r:id="rId4" action="ppaction://hlinksldjump"/>
          </p:cNvPr>
          <p:cNvSpPr/>
          <p:nvPr/>
        </p:nvSpPr>
        <p:spPr>
          <a:xfrm>
            <a:off x="1687276" y="4068198"/>
            <a:ext cx="2308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570</a:t>
            </a:r>
            <a:endParaRPr lang="it-IT" sz="2400" b="1" cap="none" spc="0" dirty="0">
              <a:ln/>
              <a:effectLst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" y="70682"/>
            <a:ext cx="1138896" cy="1138896"/>
          </a:xfrm>
          <a:prstGeom prst="rect">
            <a:avLst/>
          </a:prstGeom>
        </p:spPr>
      </p:pic>
      <p:pic>
        <p:nvPicPr>
          <p:cNvPr id="22" name="Immagine 21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6152605"/>
            <a:ext cx="601708" cy="601708"/>
          </a:xfrm>
          <a:prstGeom prst="rect">
            <a:avLst/>
          </a:prstGeom>
        </p:spPr>
      </p:pic>
      <p:pic>
        <p:nvPicPr>
          <p:cNvPr id="23" name="Immagine 22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0" y="6152605"/>
            <a:ext cx="601707" cy="601707"/>
          </a:xfrm>
          <a:prstGeom prst="rect">
            <a:avLst/>
          </a:prstGeom>
        </p:spPr>
      </p:pic>
      <p:pic>
        <p:nvPicPr>
          <p:cNvPr id="24" name="Immagine 23">
            <a:hlinkClick r:id="rId10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95" y="6152604"/>
            <a:ext cx="601707" cy="601707"/>
          </a:xfrm>
          <a:prstGeom prst="rect">
            <a:avLst/>
          </a:prstGeom>
        </p:spPr>
      </p:pic>
      <p:sp>
        <p:nvSpPr>
          <p:cNvPr id="25" name="Elaborazione alternativa 24"/>
          <p:cNvSpPr/>
          <p:nvPr/>
        </p:nvSpPr>
        <p:spPr>
          <a:xfrm>
            <a:off x="8942077" y="553792"/>
            <a:ext cx="2580374" cy="49719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108" y="529317"/>
            <a:ext cx="546139" cy="54613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962" y="616999"/>
            <a:ext cx="370774" cy="370774"/>
          </a:xfrm>
          <a:prstGeom prst="rect">
            <a:avLst/>
          </a:prstGeom>
        </p:spPr>
      </p:pic>
      <p:pic>
        <p:nvPicPr>
          <p:cNvPr id="30" name="Immagine 2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662" y="583849"/>
            <a:ext cx="688861" cy="431094"/>
          </a:xfrm>
          <a:prstGeom prst="rect">
            <a:avLst/>
          </a:prstGeom>
        </p:spPr>
      </p:pic>
      <p:sp>
        <p:nvSpPr>
          <p:cNvPr id="28" name="Titolo 1"/>
          <p:cNvSpPr txBox="1">
            <a:spLocks/>
          </p:cNvSpPr>
          <p:nvPr/>
        </p:nvSpPr>
        <p:spPr>
          <a:xfrm>
            <a:off x="3300079" y="280982"/>
            <a:ext cx="3114789" cy="51774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ursive Serif" panose="020105020204040D0204" pitchFamily="2" charset="0"/>
              </a:rPr>
              <a:t>Domanda nr 5</a:t>
            </a:r>
            <a:endParaRPr 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Cursive Serif" panose="020105020204040D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93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47109" y="312041"/>
            <a:ext cx="5951636" cy="841510"/>
          </a:xfrm>
        </p:spPr>
        <p:txBody>
          <a:bodyPr/>
          <a:lstStyle/>
          <a:p>
            <a:r>
              <a:rPr lang="it-IT" b="1" dirty="0" smtClean="0">
                <a:solidFill>
                  <a:srgbClr val="89D016"/>
                </a:solidFill>
              </a:rPr>
              <a:t>Votazione del </a:t>
            </a:r>
            <a:r>
              <a:rPr lang="it-IT" b="1" dirty="0" err="1" smtClean="0">
                <a:solidFill>
                  <a:srgbClr val="89D016"/>
                </a:solidFill>
              </a:rPr>
              <a:t>Publico</a:t>
            </a:r>
            <a:endParaRPr lang="en-US" b="1" dirty="0">
              <a:solidFill>
                <a:srgbClr val="89D016"/>
              </a:solidFill>
            </a:endParaRPr>
          </a:p>
        </p:txBody>
      </p:sp>
      <p:graphicFrame>
        <p:nvGraphicFramePr>
          <p:cNvPr id="12" name="Segnaposto contenut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1590483"/>
              </p:ext>
            </p:extLst>
          </p:nvPr>
        </p:nvGraphicFramePr>
        <p:xfrm>
          <a:off x="1736359" y="2080773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ettangolo 12"/>
          <p:cNvSpPr/>
          <p:nvPr/>
        </p:nvSpPr>
        <p:spPr>
          <a:xfrm>
            <a:off x="275489" y="2285240"/>
            <a:ext cx="36071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0"/>
                <a:solidFill>
                  <a:srgbClr val="009999"/>
                </a:solidFill>
              </a:rPr>
              <a:t>Non Sono Sicuro</a:t>
            </a:r>
            <a:endParaRPr lang="it-IT" sz="3200" b="1" cap="none" spc="0" dirty="0">
              <a:ln w="0"/>
              <a:solidFill>
                <a:srgbClr val="009999"/>
              </a:solidFill>
              <a:effectLst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921637" y="1624542"/>
            <a:ext cx="231489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0"/>
                <a:solidFill>
                  <a:schemeClr val="accent3"/>
                </a:solidFill>
              </a:rPr>
              <a:t>Non lo </a:t>
            </a:r>
            <a:r>
              <a:rPr lang="it-IT" sz="3200" b="1" dirty="0" err="1" smtClean="0">
                <a:ln w="0"/>
                <a:solidFill>
                  <a:schemeClr val="accent3"/>
                </a:solidFill>
              </a:rPr>
              <a:t>sò</a:t>
            </a:r>
            <a:endParaRPr lang="it-IT" sz="3200" b="1" cap="none" spc="0" dirty="0">
              <a:ln w="0"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322927" y="3849859"/>
            <a:ext cx="1412634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0"/>
              </a:rPr>
              <a:t>Sicuro</a:t>
            </a:r>
          </a:p>
          <a:p>
            <a:pPr algn="ctr"/>
            <a:r>
              <a:rPr lang="it-IT" sz="3600" b="1" cap="none" spc="0" dirty="0">
                <a:ln w="0"/>
                <a:solidFill>
                  <a:schemeClr val="accent2"/>
                </a:solidFill>
                <a:effectLst/>
              </a:rPr>
              <a:t>A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275489" y="2972695"/>
            <a:ext cx="37478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0"/>
                <a:solidFill>
                  <a:srgbClr val="89D016"/>
                </a:solidFill>
              </a:rPr>
              <a:t>Sono molto Sicuro</a:t>
            </a:r>
            <a:endParaRPr lang="it-IT" sz="3200" b="1" cap="none" spc="0" dirty="0">
              <a:ln w="0"/>
              <a:solidFill>
                <a:srgbClr val="89D016"/>
              </a:solidFill>
              <a:effectLst/>
            </a:endParaRPr>
          </a:p>
        </p:txBody>
      </p:sp>
      <p:sp>
        <p:nvSpPr>
          <p:cNvPr id="20" name="Rettangolo 19">
            <a:hlinkClick r:id="rId5" action="ppaction://hlinksldjump"/>
          </p:cNvPr>
          <p:cNvSpPr/>
          <p:nvPr/>
        </p:nvSpPr>
        <p:spPr>
          <a:xfrm>
            <a:off x="815926" y="5376614"/>
            <a:ext cx="2531183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dirty="0" smtClean="0">
                <a:ln w="0"/>
                <a:solidFill>
                  <a:schemeClr val="bg2">
                    <a:lumMod val="60000"/>
                    <a:lumOff val="40000"/>
                  </a:schemeClr>
                </a:solidFill>
                <a:latin typeface="A Love of Thunder" panose="02000503000000020004" pitchFamily="2" charset="0"/>
              </a:rPr>
              <a:t>Ritorna..</a:t>
            </a:r>
            <a:endParaRPr lang="it-IT" sz="3600" b="1" cap="none" spc="0" dirty="0">
              <a:ln w="0"/>
              <a:solidFill>
                <a:schemeClr val="bg2">
                  <a:lumMod val="60000"/>
                  <a:lumOff val="40000"/>
                </a:schemeClr>
              </a:solidFill>
              <a:effectLst/>
              <a:latin typeface="A Love of Thunder" panose="02000503000000020004" pitchFamily="2" charset="0"/>
            </a:endParaRPr>
          </a:p>
        </p:txBody>
      </p:sp>
      <p:pic>
        <p:nvPicPr>
          <p:cNvPr id="3" name="Best New Years Eve 2012 1 minute COUNTDOWN with Audio [HD, 720p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8745" y="1176236"/>
            <a:ext cx="2633575" cy="148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1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5413" y="11739"/>
            <a:ext cx="1896262" cy="269243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16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1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280982"/>
            <a:ext cx="3412901" cy="5996988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 smtClean="0">
              <a:solidFill>
                <a:schemeClr val="accent6"/>
              </a:solidFill>
            </a:endParaRPr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184856" y="991673"/>
            <a:ext cx="654246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/>
                <a:solidFill>
                  <a:schemeClr val="accent3"/>
                </a:solidFill>
              </a:rPr>
              <a:t>Quando e nato il Profeta Muhammad </a:t>
            </a:r>
            <a:r>
              <a:rPr lang="it-IT" sz="5400" b="1" dirty="0" err="1" smtClean="0">
                <a:ln/>
                <a:solidFill>
                  <a:schemeClr val="accent3"/>
                </a:solidFill>
              </a:rPr>
              <a:t>a.s.</a:t>
            </a:r>
            <a:r>
              <a:rPr lang="it-IT" sz="5400" b="1" dirty="0" smtClean="0">
                <a:ln/>
                <a:solidFill>
                  <a:schemeClr val="accent3"/>
                </a:solidFill>
              </a:rPr>
              <a:t>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>
            <a:hlinkClick r:id="rId4" action="ppaction://hlinksldjump"/>
          </p:cNvPr>
          <p:cNvSpPr/>
          <p:nvPr/>
        </p:nvSpPr>
        <p:spPr>
          <a:xfrm>
            <a:off x="5328809" y="4797102"/>
            <a:ext cx="2305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it-IT" sz="2400" b="1" dirty="0">
                <a:ln/>
                <a:solidFill>
                  <a:prstClr val="white"/>
                </a:solidFill>
                <a:hlinkClick r:id="rId4" action="ppaction://hlinksldjump"/>
              </a:rPr>
              <a:t>Nell’anno  611</a:t>
            </a:r>
            <a:endParaRPr lang="it-IT" sz="2400" b="1" dirty="0">
              <a:ln/>
              <a:solidFill>
                <a:prstClr val="white"/>
              </a:solidFill>
            </a:endParaRPr>
          </a:p>
        </p:txBody>
      </p:sp>
      <p:sp>
        <p:nvSpPr>
          <p:cNvPr id="17" name="Rettangolo 16">
            <a:hlinkClick r:id="rId4" action="ppaction://hlinksldjump"/>
          </p:cNvPr>
          <p:cNvSpPr/>
          <p:nvPr/>
        </p:nvSpPr>
        <p:spPr>
          <a:xfrm>
            <a:off x="1688878" y="4806953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  <a:hlinkClick r:id="rId4" action="ppaction://hlinksldjump"/>
              </a:rPr>
              <a:t>Nell’anno  610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8" name="Rettangolo 17">
            <a:hlinkClick r:id="rId4" action="ppaction://hlinksldjump"/>
          </p:cNvPr>
          <p:cNvSpPr/>
          <p:nvPr/>
        </p:nvSpPr>
        <p:spPr>
          <a:xfrm>
            <a:off x="5328809" y="4055514"/>
            <a:ext cx="23054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  <a:hlinkClick r:id="rId4" action="ppaction://hlinksldjump"/>
              </a:rPr>
              <a:t>Nell’anno  600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9" name="Rettangolo 18">
            <a:hlinkClick r:id="rId5" action="ppaction://hlinksldjump"/>
          </p:cNvPr>
          <p:cNvSpPr/>
          <p:nvPr/>
        </p:nvSpPr>
        <p:spPr>
          <a:xfrm>
            <a:off x="1709844" y="4068198"/>
            <a:ext cx="2284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  <a:hlinkClick r:id="rId6" action="ppaction://hlinksldjump"/>
              </a:rPr>
              <a:t>Nell’anno  570</a:t>
            </a:r>
            <a:endParaRPr lang="it-IT" sz="2400" b="1" cap="none" spc="0" dirty="0">
              <a:ln/>
              <a:effectLst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" y="70682"/>
            <a:ext cx="1138896" cy="1138896"/>
          </a:xfrm>
          <a:prstGeom prst="rect">
            <a:avLst/>
          </a:prstGeom>
        </p:spPr>
      </p:pic>
      <p:pic>
        <p:nvPicPr>
          <p:cNvPr id="22" name="Immagine 21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6152605"/>
            <a:ext cx="601708" cy="601708"/>
          </a:xfrm>
          <a:prstGeom prst="rect">
            <a:avLst/>
          </a:prstGeom>
        </p:spPr>
      </p:pic>
      <p:pic>
        <p:nvPicPr>
          <p:cNvPr id="23" name="Immagine 22">
            <a:hlinkClick r:id="rId10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0" y="6152605"/>
            <a:ext cx="601707" cy="601707"/>
          </a:xfrm>
          <a:prstGeom prst="rect">
            <a:avLst/>
          </a:prstGeom>
        </p:spPr>
      </p:pic>
      <p:pic>
        <p:nvPicPr>
          <p:cNvPr id="24" name="Immagine 23">
            <a:hlinkClick r:id="rId12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95" y="6152604"/>
            <a:ext cx="601707" cy="601707"/>
          </a:xfrm>
          <a:prstGeom prst="rect">
            <a:avLst/>
          </a:prstGeom>
        </p:spPr>
      </p:pic>
      <p:grpSp>
        <p:nvGrpSpPr>
          <p:cNvPr id="14" name="Gruppo 13"/>
          <p:cNvGrpSpPr/>
          <p:nvPr/>
        </p:nvGrpSpPr>
        <p:grpSpPr>
          <a:xfrm>
            <a:off x="8942077" y="281795"/>
            <a:ext cx="2580374" cy="548043"/>
            <a:chOff x="8942077" y="553792"/>
            <a:chExt cx="2580374" cy="548043"/>
          </a:xfrm>
        </p:grpSpPr>
        <p:sp>
          <p:nvSpPr>
            <p:cNvPr id="25" name="Elaborazione alternativa 24"/>
            <p:cNvSpPr/>
            <p:nvPr/>
          </p:nvSpPr>
          <p:spPr>
            <a:xfrm>
              <a:off x="8942077" y="553792"/>
              <a:ext cx="2580374" cy="497191"/>
            </a:xfrm>
            <a:prstGeom prst="flowChartAlternateProcess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Immagine 25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106" y="555696"/>
              <a:ext cx="546139" cy="546139"/>
            </a:xfrm>
            <a:prstGeom prst="rect">
              <a:avLst/>
            </a:prstGeom>
          </p:spPr>
        </p:pic>
        <p:pic>
          <p:nvPicPr>
            <p:cNvPr id="29" name="Immagine 2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1962" y="616999"/>
              <a:ext cx="370774" cy="370774"/>
            </a:xfrm>
            <a:prstGeom prst="rect">
              <a:avLst/>
            </a:prstGeom>
          </p:spPr>
        </p:pic>
        <p:pic>
          <p:nvPicPr>
            <p:cNvPr id="30" name="Immagine 29">
              <a:hlinkClick r:id="rId17" action="ppaction://hlinksldjump"/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662" y="598243"/>
              <a:ext cx="665859" cy="416699"/>
            </a:xfrm>
            <a:prstGeom prst="rect">
              <a:avLst/>
            </a:prstGeom>
          </p:spPr>
        </p:pic>
      </p:grpSp>
      <p:sp>
        <p:nvSpPr>
          <p:cNvPr id="28" name="Titolo 1"/>
          <p:cNvSpPr txBox="1">
            <a:spLocks/>
          </p:cNvSpPr>
          <p:nvPr/>
        </p:nvSpPr>
        <p:spPr>
          <a:xfrm>
            <a:off x="3300079" y="280982"/>
            <a:ext cx="3114789" cy="51774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ursive Serif" panose="020105020204040D0204" pitchFamily="2" charset="0"/>
              </a:rPr>
              <a:t>Domanda nr 20</a:t>
            </a:r>
            <a:endParaRPr 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Cursive Serif" panose="020105020204040D0204" pitchFamily="2" charset="0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8961105" y="4672672"/>
            <a:ext cx="2835941" cy="40011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4          500  €</a:t>
            </a:r>
            <a:endParaRPr lang="it-IT" sz="2000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8976573" y="4988075"/>
            <a:ext cx="2835941" cy="400110"/>
          </a:xfrm>
          <a:prstGeom prst="rect">
            <a:avLst/>
          </a:prstGeom>
          <a:gradFill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2700000" scaled="1"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it-IT" sz="2000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300  €</a:t>
            </a:r>
            <a:endParaRPr lang="it-IT" sz="2000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9007509" y="5601427"/>
            <a:ext cx="2835941" cy="400110"/>
          </a:xfrm>
          <a:prstGeom prst="rect">
            <a:avLst/>
          </a:prstGeom>
          <a:gradFill flip="none" rotWithShape="1">
            <a:gsLst>
              <a:gs pos="0">
                <a:srgbClr val="89D016"/>
              </a:gs>
              <a:gs pos="48000">
                <a:schemeClr val="accent4">
                  <a:lumMod val="97000"/>
                  <a:lumOff val="3000"/>
                </a:schemeClr>
              </a:gs>
              <a:gs pos="91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 smtClean="0">
                <a:ln/>
                <a:latin typeface="Arial Black" panose="020B0A04020102020204" pitchFamily="34" charset="0"/>
              </a:rPr>
              <a:t>1          100  €</a:t>
            </a:r>
            <a:endParaRPr lang="it-IT" sz="2000" b="1" dirty="0">
              <a:ln/>
              <a:latin typeface="Arial Black" panose="020B0A04020102020204" pitchFamily="34" charset="0"/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8992041" y="5303478"/>
            <a:ext cx="2835941" cy="400110"/>
          </a:xfrm>
          <a:prstGeom prst="rect">
            <a:avLst/>
          </a:prstGeom>
          <a:gradFill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2700000" scaled="1"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it-IT" sz="2000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200  €</a:t>
            </a:r>
            <a:endParaRPr lang="it-IT" sz="2000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8976574" y="3658401"/>
            <a:ext cx="2835941" cy="400110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88000">
                <a:schemeClr val="accent3">
                  <a:lumMod val="6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7</a:t>
            </a:r>
            <a:r>
              <a:rPr lang="it-IT" sz="2000" b="1" dirty="0" smtClean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      4,000  €</a:t>
            </a:r>
            <a:endParaRPr lang="it-IT" sz="2000" b="1" dirty="0">
              <a:ln/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8961105" y="3978148"/>
            <a:ext cx="2835941" cy="400110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88000">
                <a:schemeClr val="accent3">
                  <a:lumMod val="6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6</a:t>
            </a:r>
            <a:r>
              <a:rPr lang="it-IT" sz="2000" b="1" dirty="0" smtClean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      2,000  €</a:t>
            </a:r>
            <a:endParaRPr lang="it-IT" sz="2000" b="1" dirty="0">
              <a:ln/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8961105" y="4315004"/>
            <a:ext cx="2835941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>
                <a:ln/>
                <a:solidFill>
                  <a:prstClr val="white"/>
                </a:solidFill>
                <a:latin typeface="Arial Black" panose="020B0A04020102020204" pitchFamily="34" charset="0"/>
              </a:rPr>
              <a:t>5</a:t>
            </a:r>
            <a:r>
              <a:rPr lang="it-IT" sz="2000" b="1" dirty="0" smtClean="0">
                <a:ln/>
                <a:solidFill>
                  <a:prstClr val="white"/>
                </a:solidFill>
                <a:latin typeface="Arial Black" panose="020B0A04020102020204" pitchFamily="34" charset="0"/>
              </a:rPr>
              <a:t>       1,000  €</a:t>
            </a:r>
            <a:endParaRPr lang="it-IT" sz="2000" b="1" dirty="0">
              <a:ln/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8825207" y="2281264"/>
            <a:ext cx="2926539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77000">
                <a:schemeClr val="accent5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 smtClean="0">
                <a:ln/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11     64,000  €</a:t>
            </a:r>
            <a:endParaRPr lang="it-IT" sz="2000" b="1" dirty="0">
              <a:ln/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8870506" y="2629248"/>
            <a:ext cx="2835940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82000">
                <a:schemeClr val="accent5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 smtClean="0">
                <a:ln/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10     32,000  €</a:t>
            </a:r>
            <a:endParaRPr lang="it-IT" sz="2000" b="1" dirty="0">
              <a:ln/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8961105" y="2938544"/>
            <a:ext cx="2835941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>
                <a:ln/>
                <a:solidFill>
                  <a:prstClr val="white"/>
                </a:solidFill>
                <a:latin typeface="Arial Black" panose="020B0A04020102020204" pitchFamily="34" charset="0"/>
              </a:rPr>
              <a:t>9</a:t>
            </a:r>
            <a:r>
              <a:rPr lang="it-IT" sz="2000" b="1" dirty="0" smtClean="0">
                <a:ln/>
                <a:solidFill>
                  <a:prstClr val="white"/>
                </a:solidFill>
                <a:latin typeface="Arial Black" panose="020B0A04020102020204" pitchFamily="34" charset="0"/>
              </a:rPr>
              <a:t>    1 6,000  €</a:t>
            </a:r>
            <a:endParaRPr lang="it-IT" sz="2000" b="1" dirty="0">
              <a:ln/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8961105" y="3280346"/>
            <a:ext cx="2835941" cy="40011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88000">
                <a:schemeClr val="accent3">
                  <a:lumMod val="6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it-IT" sz="2000" b="1" dirty="0" smtClean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      </a:t>
            </a:r>
            <a:r>
              <a:rPr lang="it-IT" sz="2000" b="1" dirty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it-IT" sz="2000" b="1" dirty="0" smtClean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,000  €</a:t>
            </a:r>
            <a:endParaRPr lang="it-IT" sz="2000" b="1" dirty="0">
              <a:ln/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Rettangolo 42"/>
          <p:cNvSpPr/>
          <p:nvPr/>
        </p:nvSpPr>
        <p:spPr>
          <a:xfrm>
            <a:off x="8842763" y="1936252"/>
            <a:ext cx="2863684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8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 smtClean="0">
                <a:ln/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12   100,000  €</a:t>
            </a:r>
            <a:endParaRPr lang="it-IT" sz="2000" b="1" dirty="0">
              <a:ln/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Rettangolo 43"/>
          <p:cNvSpPr/>
          <p:nvPr/>
        </p:nvSpPr>
        <p:spPr>
          <a:xfrm>
            <a:off x="8842763" y="1591240"/>
            <a:ext cx="286368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sz="2000" b="1" dirty="0" smtClean="0">
                <a:ln/>
                <a:latin typeface="Arial Black" panose="020B0A04020102020204" pitchFamily="34" charset="0"/>
              </a:rPr>
              <a:t>13   200,000  €</a:t>
            </a:r>
            <a:endParaRPr lang="it-IT" sz="2000" b="1" dirty="0">
              <a:ln/>
              <a:latin typeface="Arial Black" panose="020B0A04020102020204" pitchFamily="34" charset="0"/>
            </a:endParaRPr>
          </a:p>
        </p:txBody>
      </p:sp>
      <p:sp>
        <p:nvSpPr>
          <p:cNvPr id="45" name="Rettangolo 44"/>
          <p:cNvSpPr/>
          <p:nvPr/>
        </p:nvSpPr>
        <p:spPr>
          <a:xfrm>
            <a:off x="8833985" y="1225387"/>
            <a:ext cx="2872461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lvl="0" algn="ctr"/>
            <a:r>
              <a:rPr lang="it-IT" sz="2000" b="1" dirty="0" smtClean="0">
                <a:ln/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14   </a:t>
            </a:r>
            <a:r>
              <a:rPr lang="it-IT" sz="2000" b="1" dirty="0">
                <a:ln/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it-IT" sz="2000" b="1" dirty="0" smtClean="0">
                <a:ln/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00,000  €</a:t>
            </a:r>
            <a:endParaRPr lang="it-IT" sz="2000" b="1" dirty="0">
              <a:ln/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Rettangolo 45"/>
          <p:cNvSpPr/>
          <p:nvPr/>
        </p:nvSpPr>
        <p:spPr>
          <a:xfrm>
            <a:off x="8825207" y="822848"/>
            <a:ext cx="2881239" cy="4001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sz="2000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15   500,000  €</a:t>
            </a:r>
            <a:endParaRPr lang="it-IT" sz="2000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30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25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11" dur="125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12" dur="125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25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25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17" dur="125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18" dur="125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25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125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23" dur="125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24" dur="125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25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125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29" dur="125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30" dur="125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25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25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35" dur="125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36" dur="125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25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125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41" dur="125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42" dur="125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25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25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47" dur="125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48" dur="125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25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25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53" dur="125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54" dur="125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25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25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59" dur="125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60" dur="125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25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25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65" dur="125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66" dur="125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25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25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71" dur="125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72" dur="125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25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25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77" dur="125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78" dur="125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25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125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83" dur="125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84" dur="125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25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750"/>
                            </p:stCondLst>
                            <p:childTnLst>
                              <p:par>
                                <p:cTn id="8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125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animClr clrSpc="rgb" dir="cw">
                                      <p:cBhvr>
                                        <p:cTn id="89" dur="125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4A0D"/>
                                      </p:to>
                                    </p:animClr>
                                    <p:set>
                                      <p:cBhvr>
                                        <p:cTn id="90" dur="125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25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15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16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7" presetClass="emph" presetSubtype="0" fill="remove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5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513"/>
                                      </p:to>
                                    </p:animClr>
                                    <p:animClr clrSpc="rgb" dir="cw">
                                      <p:cBhvr>
                                        <p:cTn id="136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01513"/>
                                      </p:to>
                                    </p:animClr>
                                    <p:set>
                                      <p:cBhvr>
                                        <p:cTn id="137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7" grpId="0"/>
      <p:bldP spid="18" grpId="0"/>
      <p:bldP spid="19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5" grpId="1" animBg="1"/>
      <p:bldP spid="45" grpId="2" animBg="1"/>
      <p:bldP spid="45" grpId="3" animBg="1"/>
      <p:bldP spid="46" grpId="0" animBg="1"/>
      <p:bldP spid="4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41725" y="5320931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3"/>
                </a:solidFill>
                <a:latin typeface="Arial Black" panose="020B0A04020102020204" pitchFamily="34" charset="0"/>
                <a:hlinkClick r:id="rId5" action="ppaction://hlinksldjump"/>
              </a:rPr>
              <a:t>Continua..</a:t>
            </a:r>
            <a:endParaRPr lang="en-US" sz="2400" b="1" dirty="0">
              <a:solidFill>
                <a:schemeClr val="accent3"/>
              </a:solidFill>
              <a:latin typeface="Arial Black" panose="020B0A04020102020204" pitchFamily="34" charset="0"/>
              <a:hlinkClick r:id="rId5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289442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Giusto.. </a:t>
            </a:r>
            <a:r>
              <a:rPr lang="it-IT" b="1" dirty="0" err="1" smtClean="0">
                <a:solidFill>
                  <a:srgbClr val="95E218"/>
                </a:solidFill>
                <a:latin typeface="Cinzel Decorative" panose="00000500000000000000" pitchFamily="2" charset="0"/>
              </a:rPr>
              <a:t>Masha’Allah</a:t>
            </a:r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..</a:t>
            </a:r>
            <a:endParaRPr lang="en-US" b="1" dirty="0">
              <a:solidFill>
                <a:srgbClr val="95E218"/>
              </a:solidFill>
              <a:latin typeface="Cinzel Decorative" panose="00000500000000000000" pitchFamily="2" charset="0"/>
            </a:endParaRPr>
          </a:p>
        </p:txBody>
      </p:sp>
      <p:pic>
        <p:nvPicPr>
          <p:cNvPr id="3" name="TOP 10 Best Recitations  Surah Fatiha - Copi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4462" y="6064348"/>
            <a:ext cx="609600" cy="609600"/>
          </a:xfrm>
          <a:prstGeom prst="rect">
            <a:avLst/>
          </a:prstGeom>
        </p:spPr>
      </p:pic>
      <p:pic>
        <p:nvPicPr>
          <p:cNvPr id="5" name="TOP 10 Best Recitations  Surah Fatiha - Copi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end="368527.93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00574" y="299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1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6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569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1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33425" y="5475477"/>
            <a:ext cx="2163649" cy="461683"/>
          </a:xfrm>
        </p:spPr>
        <p:txBody>
          <a:bodyPr/>
          <a:lstStyle/>
          <a:p>
            <a:r>
              <a:rPr lang="it-IT" sz="2400" b="1" dirty="0" smtClean="0">
                <a:solidFill>
                  <a:schemeClr val="accent2"/>
                </a:solidFill>
                <a:latin typeface="Alfphabet" panose="020B0707010101030C03" pitchFamily="34" charset="0"/>
                <a:hlinkClick r:id="rId4" action="ppaction://hlinksldjump"/>
              </a:rPr>
              <a:t>Riprova..</a:t>
            </a:r>
            <a:endParaRPr lang="en-US" sz="2400" b="1" dirty="0">
              <a:solidFill>
                <a:schemeClr val="accent2"/>
              </a:solidFill>
              <a:latin typeface="Alfphabet" panose="020B0707010101030C03" pitchFamily="34" charset="0"/>
              <a:hlinkClick r:id="rId4" action="ppaction://hlinksldjump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742348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 smtClean="0">
                <a:solidFill>
                  <a:schemeClr val="accent1">
                    <a:lumMod val="75000"/>
                  </a:schemeClr>
                </a:solidFill>
                <a:latin typeface="Cinzel Decorative" panose="00000500000000000000" pitchFamily="2" charset="0"/>
              </a:rPr>
              <a:t>SBAGLIATO..!!!  </a:t>
            </a:r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Studia ancora..</a:t>
            </a:r>
            <a:endParaRPr lang="en-US" sz="3600" dirty="0">
              <a:solidFill>
                <a:schemeClr val="accent3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Rettangolo 2">
            <a:hlinkClick r:id="" action="ppaction://hlinkshowjump?jump=endshow"/>
            <a:hlinkHover r:id="" action="ppaction://hlinkshowjump?jump=nextslide"/>
          </p:cNvPr>
          <p:cNvSpPr/>
          <p:nvPr/>
        </p:nvSpPr>
        <p:spPr>
          <a:xfrm>
            <a:off x="7147775" y="5521652"/>
            <a:ext cx="224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1B1593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Chiudi ed Esci</a:t>
            </a:r>
            <a:endParaRPr lang="en-US" sz="2400" b="1" dirty="0">
              <a:solidFill>
                <a:srgbClr val="1B1593"/>
              </a:solidFill>
            </a:endParaRPr>
          </a:p>
        </p:txBody>
      </p:sp>
      <p:pic>
        <p:nvPicPr>
          <p:cNvPr id="5" name="Fail_-_Sound_Effect[YoutubeConverter.Me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7342" y="5983317"/>
            <a:ext cx="609600" cy="609600"/>
          </a:xfrm>
          <a:prstGeom prst="rect">
            <a:avLst/>
          </a:prstGeom>
        </p:spPr>
      </p:pic>
      <p:pic>
        <p:nvPicPr>
          <p:cNvPr id="6" name="Fail_-_Sound_Effect[YoutubeConverter.Me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13325" y="2718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2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5413" y="11739"/>
            <a:ext cx="1896262" cy="269243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16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1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553792"/>
            <a:ext cx="3412901" cy="5492839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 smtClean="0">
              <a:solidFill>
                <a:schemeClr val="accent6"/>
              </a:solidFill>
            </a:endParaRP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15   1 Milioni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14    500,000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13    300,000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12    125,000  €</a:t>
            </a:r>
          </a:p>
          <a:p>
            <a:pPr algn="ctr"/>
            <a:r>
              <a:rPr lang="it-IT" sz="2000" b="1" dirty="0" smtClean="0">
                <a:solidFill>
                  <a:schemeClr val="accent6"/>
                </a:solidFill>
              </a:rPr>
              <a:t>11      65,000  €</a:t>
            </a:r>
          </a:p>
          <a:p>
            <a:pPr algn="ctr"/>
            <a:r>
              <a:rPr lang="it-IT" sz="2000" b="1" dirty="0" smtClean="0">
                <a:solidFill>
                  <a:schemeClr val="accent2"/>
                </a:solidFill>
              </a:rPr>
              <a:t>10      32,000  €</a:t>
            </a:r>
          </a:p>
          <a:p>
            <a:r>
              <a:rPr lang="it-IT" sz="2000" b="1" dirty="0" smtClean="0">
                <a:solidFill>
                  <a:schemeClr val="accent2"/>
                </a:solidFill>
              </a:rPr>
              <a:t>          9      16,000  €</a:t>
            </a:r>
          </a:p>
          <a:p>
            <a:r>
              <a:rPr lang="it-IT" dirty="0" smtClean="0"/>
              <a:t>            </a:t>
            </a:r>
            <a:r>
              <a:rPr lang="it-IT" sz="2000" b="1" dirty="0" smtClean="0">
                <a:solidFill>
                  <a:schemeClr val="accent2"/>
                </a:solidFill>
              </a:rPr>
              <a:t>8       8,000  €</a:t>
            </a:r>
          </a:p>
          <a:p>
            <a:r>
              <a:rPr lang="it-IT" dirty="0"/>
              <a:t> </a:t>
            </a:r>
            <a:r>
              <a:rPr lang="it-IT" dirty="0" smtClean="0"/>
              <a:t>           </a:t>
            </a:r>
            <a:r>
              <a:rPr lang="it-IT" sz="2000" b="1" dirty="0" smtClean="0">
                <a:solidFill>
                  <a:schemeClr val="accent2"/>
                </a:solidFill>
              </a:rPr>
              <a:t>7       4,000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6       2,000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chemeClr val="accent6"/>
                </a:solidFill>
              </a:rPr>
              <a:t>5       1,000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4          500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3          300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2          200  €</a:t>
            </a:r>
          </a:p>
          <a:p>
            <a:r>
              <a:rPr lang="it-IT" sz="2000" b="1" dirty="0">
                <a:solidFill>
                  <a:schemeClr val="accent2"/>
                </a:solidFill>
              </a:rPr>
              <a:t> </a:t>
            </a:r>
            <a:r>
              <a:rPr lang="it-IT" sz="2000" b="1" dirty="0" smtClean="0">
                <a:solidFill>
                  <a:schemeClr val="accent2"/>
                </a:solidFill>
              </a:rPr>
              <a:t>          </a:t>
            </a:r>
            <a:r>
              <a:rPr lang="it-IT" sz="2000" b="1" dirty="0" smtClean="0">
                <a:solidFill>
                  <a:srgbClr val="95E218"/>
                </a:solidFill>
                <a:latin typeface="Arial Black" panose="020B0A04020102020204" pitchFamily="34" charset="0"/>
              </a:rPr>
              <a:t>1        100  €</a:t>
            </a:r>
          </a:p>
        </p:txBody>
      </p:sp>
      <p:sp>
        <p:nvSpPr>
          <p:cNvPr id="6" name="Elaborazione alternativa 5">
            <a:hlinkClick r:id="rId2" action="ppaction://hlinksldjump"/>
          </p:cNvPr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>
            <a:hlinkClick r:id="rId3" action="ppaction://hlinksldjump"/>
          </p:cNvPr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>
            <a:hlinkClick r:id="rId3" action="ppaction://hlinksldjump"/>
          </p:cNvPr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>
            <a:hlinkClick r:id="rId3" action="ppaction://hlinksldjump"/>
          </p:cNvPr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184856" y="991673"/>
            <a:ext cx="654246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/>
                <a:solidFill>
                  <a:schemeClr val="accent3"/>
                </a:solidFill>
              </a:rPr>
              <a:t>Quando e nato il Profeta Muhammad </a:t>
            </a:r>
            <a:r>
              <a:rPr lang="it-IT" sz="5400" b="1" dirty="0" err="1" smtClean="0">
                <a:ln/>
                <a:solidFill>
                  <a:schemeClr val="accent3"/>
                </a:solidFill>
              </a:rPr>
              <a:t>a.s.</a:t>
            </a:r>
            <a:r>
              <a:rPr lang="it-IT" sz="5400" b="1" dirty="0" smtClean="0">
                <a:ln/>
                <a:solidFill>
                  <a:schemeClr val="accent3"/>
                </a:solidFill>
              </a:rPr>
              <a:t>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194428" y="4797102"/>
            <a:ext cx="574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ln/>
              </a:rPr>
              <a:t>---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2554497" y="4806953"/>
            <a:ext cx="574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ln/>
              </a:rPr>
              <a:t>---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5328808" y="4055514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600</a:t>
            </a:r>
            <a:endParaRPr lang="it-IT" sz="2400" b="1" cap="none" spc="0" dirty="0">
              <a:ln/>
              <a:effectLst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687276" y="4068198"/>
            <a:ext cx="2308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none" spc="0" dirty="0" smtClean="0">
                <a:ln/>
                <a:effectLst/>
              </a:rPr>
              <a:t>Nell’anno  570</a:t>
            </a:r>
            <a:endParaRPr lang="it-IT" sz="2400" b="1" cap="none" spc="0" dirty="0">
              <a:ln/>
              <a:effectLst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" y="70682"/>
            <a:ext cx="1138896" cy="1138896"/>
          </a:xfrm>
          <a:prstGeom prst="rect">
            <a:avLst/>
          </a:prstGeom>
        </p:spPr>
      </p:pic>
      <p:pic>
        <p:nvPicPr>
          <p:cNvPr id="22" name="Immagine 21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6152605"/>
            <a:ext cx="601708" cy="601708"/>
          </a:xfrm>
          <a:prstGeom prst="rect">
            <a:avLst/>
          </a:prstGeom>
        </p:spPr>
      </p:pic>
      <p:pic>
        <p:nvPicPr>
          <p:cNvPr id="23" name="Immagine 22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00" y="6152605"/>
            <a:ext cx="601707" cy="601707"/>
          </a:xfrm>
          <a:prstGeom prst="rect">
            <a:avLst/>
          </a:prstGeom>
        </p:spPr>
      </p:pic>
      <p:pic>
        <p:nvPicPr>
          <p:cNvPr id="24" name="Immagine 23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95" y="6152604"/>
            <a:ext cx="601707" cy="601707"/>
          </a:xfrm>
          <a:prstGeom prst="rect">
            <a:avLst/>
          </a:prstGeom>
        </p:spPr>
      </p:pic>
      <p:sp>
        <p:nvSpPr>
          <p:cNvPr id="25" name="Elaborazione alternativa 24"/>
          <p:cNvSpPr/>
          <p:nvPr/>
        </p:nvSpPr>
        <p:spPr>
          <a:xfrm>
            <a:off x="8942077" y="553792"/>
            <a:ext cx="2580374" cy="49719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108" y="529317"/>
            <a:ext cx="546139" cy="54613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962" y="616999"/>
            <a:ext cx="370774" cy="370774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662" y="583849"/>
            <a:ext cx="688861" cy="431094"/>
          </a:xfrm>
          <a:prstGeom prst="rect">
            <a:avLst/>
          </a:prstGeom>
        </p:spPr>
      </p:pic>
      <p:sp>
        <p:nvSpPr>
          <p:cNvPr id="28" name="Titolo 1"/>
          <p:cNvSpPr txBox="1">
            <a:spLocks/>
          </p:cNvSpPr>
          <p:nvPr/>
        </p:nvSpPr>
        <p:spPr>
          <a:xfrm>
            <a:off x="3300079" y="280982"/>
            <a:ext cx="3114789" cy="51774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ursive Serif" panose="020105020204040D0204" pitchFamily="2" charset="0"/>
              </a:rPr>
              <a:t>Domanda nr 1</a:t>
            </a:r>
            <a:endParaRPr lang="en-US" sz="2800" b="1" dirty="0">
              <a:solidFill>
                <a:schemeClr val="bg2">
                  <a:lumMod val="60000"/>
                  <a:lumOff val="40000"/>
                </a:schemeClr>
              </a:solidFill>
              <a:latin typeface="Cursive Serif" panose="020105020204040D0204" pitchFamily="2" charset="0"/>
            </a:endParaRPr>
          </a:p>
        </p:txBody>
      </p:sp>
      <p:sp>
        <p:nvSpPr>
          <p:cNvPr id="31" name="Rettangolo 30">
            <a:hlinkClick r:id="rId14" action="ppaction://hlinksldjump"/>
          </p:cNvPr>
          <p:cNvSpPr/>
          <p:nvPr/>
        </p:nvSpPr>
        <p:spPr>
          <a:xfrm>
            <a:off x="4447730" y="5793734"/>
            <a:ext cx="2824084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3600" b="1" cap="none" spc="0" dirty="0" smtClean="0">
                <a:ln/>
                <a:effectLst/>
                <a:latin typeface="Berlin Sans FB Demi" panose="020E0802020502020306" pitchFamily="34" charset="0"/>
              </a:rPr>
              <a:t>Ritorna..</a:t>
            </a:r>
            <a:endParaRPr lang="it-IT" sz="3600" b="1" cap="none" spc="0" dirty="0">
              <a:ln/>
              <a:effectLst/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91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47109" y="312041"/>
            <a:ext cx="5951636" cy="841510"/>
          </a:xfrm>
        </p:spPr>
        <p:txBody>
          <a:bodyPr/>
          <a:lstStyle/>
          <a:p>
            <a:r>
              <a:rPr lang="it-IT" b="1" dirty="0" smtClean="0">
                <a:solidFill>
                  <a:srgbClr val="89D016"/>
                </a:solidFill>
              </a:rPr>
              <a:t>Votazione del </a:t>
            </a:r>
            <a:r>
              <a:rPr lang="it-IT" b="1" dirty="0" err="1" smtClean="0">
                <a:solidFill>
                  <a:srgbClr val="89D016"/>
                </a:solidFill>
              </a:rPr>
              <a:t>Publico</a:t>
            </a:r>
            <a:endParaRPr lang="en-US" b="1" dirty="0">
              <a:solidFill>
                <a:srgbClr val="89D016"/>
              </a:solidFill>
            </a:endParaRPr>
          </a:p>
        </p:txBody>
      </p:sp>
      <p:graphicFrame>
        <p:nvGraphicFramePr>
          <p:cNvPr id="12" name="Segnaposto contenut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1590483"/>
              </p:ext>
            </p:extLst>
          </p:nvPr>
        </p:nvGraphicFramePr>
        <p:xfrm>
          <a:off x="1736359" y="2080773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Rettangolo 12"/>
          <p:cNvSpPr/>
          <p:nvPr/>
        </p:nvSpPr>
        <p:spPr>
          <a:xfrm>
            <a:off x="275489" y="2285240"/>
            <a:ext cx="36071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0"/>
                <a:solidFill>
                  <a:srgbClr val="009999"/>
                </a:solidFill>
              </a:rPr>
              <a:t>Non Sono Sicuro</a:t>
            </a:r>
            <a:endParaRPr lang="it-IT" sz="3200" b="1" cap="none" spc="0" dirty="0">
              <a:ln w="0"/>
              <a:solidFill>
                <a:srgbClr val="009999"/>
              </a:solidFill>
              <a:effectLst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921637" y="1624542"/>
            <a:ext cx="231489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0"/>
                <a:solidFill>
                  <a:schemeClr val="accent3"/>
                </a:solidFill>
              </a:rPr>
              <a:t>Non lo </a:t>
            </a:r>
            <a:r>
              <a:rPr lang="it-IT" sz="3200" b="1" dirty="0" err="1" smtClean="0">
                <a:ln w="0"/>
                <a:solidFill>
                  <a:schemeClr val="accent3"/>
                </a:solidFill>
              </a:rPr>
              <a:t>sò</a:t>
            </a:r>
            <a:endParaRPr lang="it-IT" sz="3200" b="1" cap="none" spc="0" dirty="0">
              <a:ln w="0"/>
              <a:solidFill>
                <a:schemeClr val="accent3"/>
              </a:solidFill>
              <a:effectLst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322927" y="3849859"/>
            <a:ext cx="141263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0"/>
              </a:rPr>
              <a:t>Sicuro</a:t>
            </a:r>
          </a:p>
          <a:p>
            <a:pPr algn="ctr"/>
            <a:r>
              <a:rPr lang="it-IT" sz="3200" b="1" cap="none" spc="0" dirty="0">
                <a:ln w="0"/>
                <a:solidFill>
                  <a:schemeClr val="accent2"/>
                </a:solidFill>
                <a:effectLst/>
              </a:rPr>
              <a:t>A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275489" y="2972695"/>
            <a:ext cx="37478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0"/>
                <a:solidFill>
                  <a:srgbClr val="89D016"/>
                </a:solidFill>
              </a:rPr>
              <a:t>Sono molto Sicuro</a:t>
            </a:r>
            <a:endParaRPr lang="it-IT" sz="3200" b="1" cap="none" spc="0" dirty="0">
              <a:ln w="0"/>
              <a:solidFill>
                <a:srgbClr val="89D016"/>
              </a:solidFill>
              <a:effectLst/>
            </a:endParaRPr>
          </a:p>
        </p:txBody>
      </p:sp>
      <p:pic>
        <p:nvPicPr>
          <p:cNvPr id="18" name="videos2015 - Trust In God - Saad Al Ghannam _ Arabic Nasheed ᴴᴰ - (youtube-mp3.video) 320kbp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17944" y="312041"/>
            <a:ext cx="609600" cy="609600"/>
          </a:xfrm>
          <a:prstGeom prst="rect">
            <a:avLst/>
          </a:prstGeom>
        </p:spPr>
      </p:pic>
      <p:pic>
        <p:nvPicPr>
          <p:cNvPr id="23" name="Best New Years Eve 2012 1 minute COUNTDOWN with Audio [HD, 720p]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98745" y="1176236"/>
            <a:ext cx="2633575" cy="1481386"/>
          </a:xfrm>
          <a:prstGeom prst="rect">
            <a:avLst/>
          </a:prstGeom>
        </p:spPr>
      </p:pic>
      <p:sp>
        <p:nvSpPr>
          <p:cNvPr id="24" name="Rettangolo 23">
            <a:hlinkClick r:id="rId9" action="ppaction://hlinksldjump"/>
          </p:cNvPr>
          <p:cNvSpPr/>
          <p:nvPr/>
        </p:nvSpPr>
        <p:spPr>
          <a:xfrm>
            <a:off x="815926" y="5376614"/>
            <a:ext cx="2531183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dirty="0" smtClean="0">
                <a:ln w="0"/>
                <a:solidFill>
                  <a:schemeClr val="bg2">
                    <a:lumMod val="60000"/>
                    <a:lumOff val="40000"/>
                  </a:schemeClr>
                </a:solidFill>
                <a:latin typeface="A Love of Thunder" panose="02000503000000020004" pitchFamily="2" charset="0"/>
              </a:rPr>
              <a:t>Ritorna..</a:t>
            </a:r>
            <a:endParaRPr lang="it-IT" sz="3600" b="1" cap="none" spc="0" dirty="0">
              <a:ln w="0"/>
              <a:solidFill>
                <a:schemeClr val="bg2">
                  <a:lumMod val="60000"/>
                  <a:lumOff val="40000"/>
                </a:schemeClr>
              </a:solidFill>
              <a:effectLst/>
              <a:latin typeface="A Love of Thund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68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9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599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16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225900" y="1571033"/>
            <a:ext cx="7289442" cy="84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Giusto.. </a:t>
            </a:r>
            <a:r>
              <a:rPr lang="it-IT" b="1" dirty="0" err="1" smtClean="0">
                <a:solidFill>
                  <a:srgbClr val="95E218"/>
                </a:solidFill>
                <a:latin typeface="Cinzel Decorative" panose="00000500000000000000" pitchFamily="2" charset="0"/>
              </a:rPr>
              <a:t>Masha’Allah</a:t>
            </a:r>
            <a:r>
              <a:rPr lang="it-IT" b="1" dirty="0" smtClean="0">
                <a:solidFill>
                  <a:srgbClr val="95E218"/>
                </a:solidFill>
                <a:latin typeface="Cinzel Decorative" panose="00000500000000000000" pitchFamily="2" charset="0"/>
              </a:rPr>
              <a:t>..</a:t>
            </a:r>
            <a:endParaRPr lang="en-US" b="1" dirty="0">
              <a:solidFill>
                <a:srgbClr val="95E218"/>
              </a:solidFill>
              <a:latin typeface="Cinzel Decorative" panose="00000500000000000000" pitchFamily="2" charset="0"/>
            </a:endParaRPr>
          </a:p>
        </p:txBody>
      </p:sp>
      <p:pic>
        <p:nvPicPr>
          <p:cNvPr id="3" name="TOP 10 Best Recitations  Surah Fatiha - Copi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4462" y="6064348"/>
            <a:ext cx="609600" cy="6096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4096412" y="3148799"/>
            <a:ext cx="35484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  <a:latin typeface="Cinzel Decorative" panose="00000500000000000000" pitchFamily="2" charset="0"/>
              </a:rPr>
              <a:t>COMPLIMENTI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6" name="TOP 10 Best Recitations  Surah Fatiha - Copi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end="368527.93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0574" y="299113"/>
            <a:ext cx="609600" cy="609600"/>
          </a:xfrm>
          <a:prstGeom prst="rect">
            <a:avLst/>
          </a:prstGeom>
        </p:spPr>
      </p:pic>
      <p:sp>
        <p:nvSpPr>
          <p:cNvPr id="7" name="CasellaDiTesto 6">
            <a:hlinkClick r:id="" action="ppaction://hlinkshowjump?jump=firstslide"/>
          </p:cNvPr>
          <p:cNvSpPr txBox="1"/>
          <p:nvPr/>
        </p:nvSpPr>
        <p:spPr>
          <a:xfrm>
            <a:off x="3017693" y="4001626"/>
            <a:ext cx="5705856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3"/>
                </a:solidFill>
                <a:latin typeface="Actor" panose="020B0604020202020204" pitchFamily="34" charset="0"/>
              </a:rPr>
              <a:t> RITORNA ALLA PAGINA PRINCIPALE</a:t>
            </a:r>
            <a:endParaRPr lang="en-US" sz="2400" b="1" dirty="0">
              <a:solidFill>
                <a:schemeClr val="accent3"/>
              </a:solidFill>
              <a:latin typeface="Actor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29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6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569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1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8533" y="195140"/>
            <a:ext cx="2354667" cy="358652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2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295422"/>
            <a:ext cx="3412901" cy="6175716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8522183" y="2311482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     11       64,000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523583" y="2687843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     10       32,000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536863" y="3049249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9       16,000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525813" y="3422653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8         8,000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511252" y="3767545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7         4,000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521972" y="4832334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4            500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512900" y="4480351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0"/>
                <a:effectLst/>
              </a:rPr>
              <a:t>5         1,000  €</a:t>
            </a:r>
            <a:endParaRPr lang="it-IT" sz="2400" b="1" cap="none" spc="0" dirty="0">
              <a:ln w="0"/>
              <a:effectLst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8525814" y="5178976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3            300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525814" y="5525022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2            200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542323" y="5859116"/>
            <a:ext cx="33873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dirty="0" smtClean="0">
                <a:ln w="0"/>
                <a:effectLst/>
              </a:rPr>
              <a:t>1            100  €</a:t>
            </a:r>
            <a:endParaRPr lang="it-IT" sz="2400" b="1" cap="none" spc="0" dirty="0">
              <a:ln w="0"/>
              <a:effectLst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516743" y="4128368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6         2,000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grpSp>
        <p:nvGrpSpPr>
          <p:cNvPr id="29" name="Gruppo 28"/>
          <p:cNvGrpSpPr/>
          <p:nvPr/>
        </p:nvGrpSpPr>
        <p:grpSpPr>
          <a:xfrm>
            <a:off x="8942077" y="310604"/>
            <a:ext cx="2580374" cy="548043"/>
            <a:chOff x="8942077" y="553792"/>
            <a:chExt cx="2580374" cy="548043"/>
          </a:xfrm>
        </p:grpSpPr>
        <p:sp>
          <p:nvSpPr>
            <p:cNvPr id="30" name="Elaborazione alternativa 29"/>
            <p:cNvSpPr/>
            <p:nvPr/>
          </p:nvSpPr>
          <p:spPr>
            <a:xfrm>
              <a:off x="8942077" y="553792"/>
              <a:ext cx="2580374" cy="497191"/>
            </a:xfrm>
            <a:prstGeom prst="flowChartAlternateProcess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Immagine 30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106" y="555696"/>
              <a:ext cx="546139" cy="546139"/>
            </a:xfrm>
            <a:prstGeom prst="rect">
              <a:avLst/>
            </a:prstGeom>
          </p:spPr>
        </p:pic>
        <p:pic>
          <p:nvPicPr>
            <p:cNvPr id="32" name="Immagine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1962" y="616999"/>
              <a:ext cx="370774" cy="370774"/>
            </a:xfrm>
            <a:prstGeom prst="rect">
              <a:avLst/>
            </a:prstGeom>
          </p:spPr>
        </p:pic>
        <p:pic>
          <p:nvPicPr>
            <p:cNvPr id="33" name="Immagine 32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662" y="598243"/>
              <a:ext cx="665859" cy="416699"/>
            </a:xfrm>
            <a:prstGeom prst="rect">
              <a:avLst/>
            </a:prstGeom>
          </p:spPr>
        </p:pic>
      </p:grpSp>
      <p:sp>
        <p:nvSpPr>
          <p:cNvPr id="34" name="Rettangolo 33"/>
          <p:cNvSpPr/>
          <p:nvPr/>
        </p:nvSpPr>
        <p:spPr>
          <a:xfrm>
            <a:off x="8526386" y="1035317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     11     500,000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8526958" y="1344097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     11     300,000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8533278" y="1663725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     11     200,000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8516984" y="1995630"/>
            <a:ext cx="34129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cap="none" spc="0" dirty="0" smtClean="0">
                <a:ln w="0"/>
                <a:solidFill>
                  <a:schemeClr val="accent2"/>
                </a:solidFill>
                <a:effectLst/>
              </a:rPr>
              <a:t>     11     100,000  €</a:t>
            </a:r>
            <a:endParaRPr lang="it-IT" sz="2400" b="1" cap="none" spc="0" dirty="0">
              <a:ln w="0"/>
              <a:solidFill>
                <a:schemeClr val="accent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1093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6021" y="6189771"/>
            <a:ext cx="2647275" cy="316048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Quiz Islamico ITA</a:t>
            </a:r>
            <a:endParaRPr lang="en-US" sz="2000" b="1" dirty="0">
              <a:solidFill>
                <a:schemeClr val="accent3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118094" y="860740"/>
            <a:ext cx="7378811" cy="2804984"/>
          </a:xfrm>
          <a:prstGeom prst="flowChartAlternateProcess">
            <a:avLst/>
          </a:prstGeom>
          <a:solidFill>
            <a:schemeClr val="dk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solidFill>
                <a:schemeClr val="accent3">
                  <a:lumMod val="60000"/>
                  <a:lumOff val="40000"/>
                </a:schemeClr>
              </a:solidFill>
              <a:latin typeface="A Love of Thunder" panose="02000503000000020004" pitchFamily="2" charset="0"/>
            </a:endParaRPr>
          </a:p>
        </p:txBody>
      </p:sp>
      <p:sp>
        <p:nvSpPr>
          <p:cNvPr id="6" name="Elaborazione alternativa 5"/>
          <p:cNvSpPr/>
          <p:nvPr/>
        </p:nvSpPr>
        <p:spPr>
          <a:xfrm>
            <a:off x="749808" y="4005330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4" y="4005329"/>
            <a:ext cx="3885813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892252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749808" y="4748012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763461" y="4748013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743359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5" name="Elaborazione alternativa 4"/>
          <p:cNvSpPr/>
          <p:nvPr/>
        </p:nvSpPr>
        <p:spPr>
          <a:xfrm>
            <a:off x="8813683" y="374466"/>
            <a:ext cx="2883168" cy="5431536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ttangolo 13"/>
          <p:cNvSpPr/>
          <p:nvPr/>
        </p:nvSpPr>
        <p:spPr>
          <a:xfrm>
            <a:off x="8800787" y="2464506"/>
            <a:ext cx="2883167" cy="31074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10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8800787" y="2776312"/>
            <a:ext cx="2883167" cy="31074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9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800787" y="3073900"/>
            <a:ext cx="2883167" cy="31074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800787" y="3354979"/>
            <a:ext cx="2883167" cy="31074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7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794340" y="3682233"/>
            <a:ext cx="2896063" cy="31074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6</a:t>
            </a:r>
            <a:r>
              <a:rPr lang="it-IT" b="1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 2,000  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8800787" y="3954827"/>
            <a:ext cx="2889616" cy="3107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5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1,000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8787890" y="4533494"/>
            <a:ext cx="2902513" cy="32108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300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794339" y="4260900"/>
            <a:ext cx="2896063" cy="3107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500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807236" y="4849398"/>
            <a:ext cx="2883167" cy="3107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200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807236" y="5160142"/>
            <a:ext cx="2876718" cy="309785"/>
          </a:xfrm>
          <a:prstGeom prst="rect">
            <a:avLst/>
          </a:prstGeom>
          <a:gradFill flip="none" rotWithShape="1">
            <a:gsLst>
              <a:gs pos="0">
                <a:srgbClr val="89D016"/>
              </a:gs>
              <a:gs pos="48000">
                <a:srgbClr val="95E218"/>
              </a:gs>
              <a:gs pos="100000">
                <a:srgbClr val="89D016"/>
              </a:gs>
            </a:gsLst>
            <a:lin ang="1620000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          100  €</a:t>
            </a:r>
            <a:endParaRPr lang="it-IT" b="1" dirty="0">
              <a:ln/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8800787" y="2163222"/>
            <a:ext cx="2883167" cy="31074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11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800787" y="1851416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40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12   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807236" y="1523326"/>
            <a:ext cx="2883166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13   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800787" y="929925"/>
            <a:ext cx="2883167" cy="31074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15   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8800787" y="1231208"/>
            <a:ext cx="2883167" cy="31074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   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9165336" y="374466"/>
            <a:ext cx="2179862" cy="461107"/>
            <a:chOff x="8942077" y="553792"/>
            <a:chExt cx="2580374" cy="548043"/>
          </a:xfrm>
        </p:grpSpPr>
        <p:sp>
          <p:nvSpPr>
            <p:cNvPr id="31" name="Elaborazione alternativa 30"/>
            <p:cNvSpPr/>
            <p:nvPr/>
          </p:nvSpPr>
          <p:spPr>
            <a:xfrm>
              <a:off x="8942077" y="553792"/>
              <a:ext cx="2580374" cy="497191"/>
            </a:xfrm>
            <a:prstGeom prst="flowChartAlternateProcess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Immagine 31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106" y="555696"/>
              <a:ext cx="546139" cy="546139"/>
            </a:xfrm>
            <a:prstGeom prst="rect">
              <a:avLst/>
            </a:prstGeom>
          </p:spPr>
        </p:pic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1962" y="616999"/>
              <a:ext cx="370774" cy="370774"/>
            </a:xfrm>
            <a:prstGeom prst="rect">
              <a:avLst/>
            </a:prstGeom>
          </p:spPr>
        </p:pic>
        <p:pic>
          <p:nvPicPr>
            <p:cNvPr id="34" name="Immagine 3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662" y="598243"/>
              <a:ext cx="665859" cy="416699"/>
            </a:xfrm>
            <a:prstGeom prst="rect">
              <a:avLst/>
            </a:prstGeom>
          </p:spPr>
        </p:pic>
      </p:grpSp>
      <p:sp>
        <p:nvSpPr>
          <p:cNvPr id="29" name="Rettangolo 28"/>
          <p:cNvSpPr/>
          <p:nvPr/>
        </p:nvSpPr>
        <p:spPr>
          <a:xfrm>
            <a:off x="1196564" y="929925"/>
            <a:ext cx="70303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Quando e nato il Profeta Muhammad </a:t>
            </a:r>
            <a:r>
              <a:rPr lang="it-IT" sz="5400" b="1" cap="none" spc="0" dirty="0" err="1" smtClean="0">
                <a:ln/>
                <a:solidFill>
                  <a:schemeClr val="accent3"/>
                </a:solidFill>
                <a:effectLst/>
              </a:rPr>
              <a:t>alayhi</a:t>
            </a:r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 salam?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8" name="Immagin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" y="94318"/>
            <a:ext cx="1136890" cy="1136890"/>
          </a:xfrm>
          <a:prstGeom prst="rect">
            <a:avLst/>
          </a:prstGeom>
        </p:spPr>
      </p:pic>
      <p:sp>
        <p:nvSpPr>
          <p:cNvPr id="39" name="Titolo 1"/>
          <p:cNvSpPr txBox="1">
            <a:spLocks/>
          </p:cNvSpPr>
          <p:nvPr/>
        </p:nvSpPr>
        <p:spPr>
          <a:xfrm>
            <a:off x="1517957" y="4110808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610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itolo 1"/>
          <p:cNvSpPr txBox="1">
            <a:spLocks/>
          </p:cNvSpPr>
          <p:nvPr/>
        </p:nvSpPr>
        <p:spPr>
          <a:xfrm>
            <a:off x="5461896" y="410022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570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itolo 1"/>
          <p:cNvSpPr txBox="1">
            <a:spLocks/>
          </p:cNvSpPr>
          <p:nvPr/>
        </p:nvSpPr>
        <p:spPr>
          <a:xfrm>
            <a:off x="1517956" y="484409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itolo 1"/>
          <p:cNvSpPr txBox="1">
            <a:spLocks/>
          </p:cNvSpPr>
          <p:nvPr/>
        </p:nvSpPr>
        <p:spPr>
          <a:xfrm>
            <a:off x="5460448" y="4855335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607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itolo 1"/>
          <p:cNvSpPr txBox="1">
            <a:spLocks/>
          </p:cNvSpPr>
          <p:nvPr/>
        </p:nvSpPr>
        <p:spPr>
          <a:xfrm>
            <a:off x="2683264" y="-125138"/>
            <a:ext cx="4334954" cy="89704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5400" b="1" dirty="0" smtClean="0">
                <a:solidFill>
                  <a:srgbClr val="95E218"/>
                </a:solidFill>
                <a:latin typeface="Ballantines-Serial-Heavy" pitchFamily="2" charset="0"/>
              </a:rPr>
              <a:t>Domanda nr 15</a:t>
            </a:r>
            <a:endParaRPr lang="en-US" sz="5400" b="1" dirty="0">
              <a:solidFill>
                <a:srgbClr val="95E218"/>
              </a:solidFill>
              <a:latin typeface="Ballantines-Serial-Heav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46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72554" y="5661146"/>
            <a:ext cx="5351928" cy="347440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rgbClr val="95E218"/>
                </a:solidFill>
                <a:latin typeface="Covington SC Exp" panose="02000503000000020004" pitchFamily="2" charset="0"/>
              </a:rPr>
              <a:t>Testate la vostra conoscenza nell’Islam</a:t>
            </a:r>
            <a:endParaRPr lang="en-US" sz="2000" b="1" dirty="0">
              <a:solidFill>
                <a:srgbClr val="95E218"/>
              </a:solidFill>
              <a:latin typeface="Covington SC Exp" panose="02000503000000020004" pitchFamily="2" charset="0"/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118094" y="860740"/>
            <a:ext cx="7378811" cy="2804984"/>
          </a:xfrm>
          <a:prstGeom prst="flowChartAlternateProcess">
            <a:avLst/>
          </a:prstGeom>
          <a:solidFill>
            <a:schemeClr val="dk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solidFill>
                <a:schemeClr val="accent3">
                  <a:lumMod val="60000"/>
                  <a:lumOff val="40000"/>
                </a:schemeClr>
              </a:solidFill>
              <a:latin typeface="A Love of Thunder" panose="02000503000000020004" pitchFamily="2" charset="0"/>
            </a:endParaRPr>
          </a:p>
        </p:txBody>
      </p:sp>
      <p:sp>
        <p:nvSpPr>
          <p:cNvPr id="6" name="Elaborazione alternativa 5"/>
          <p:cNvSpPr/>
          <p:nvPr/>
        </p:nvSpPr>
        <p:spPr>
          <a:xfrm>
            <a:off x="749808" y="4005330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4" y="4005329"/>
            <a:ext cx="3885813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892252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749808" y="4748012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763461" y="4748013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743359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5" name="Elaborazione alternativa 4"/>
          <p:cNvSpPr/>
          <p:nvPr/>
        </p:nvSpPr>
        <p:spPr>
          <a:xfrm>
            <a:off x="8813683" y="374466"/>
            <a:ext cx="2883168" cy="5634120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ttangolo 13"/>
          <p:cNvSpPr/>
          <p:nvPr/>
        </p:nvSpPr>
        <p:spPr>
          <a:xfrm>
            <a:off x="8800787" y="2464506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  10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32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8800787" y="2776312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9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16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800787" y="3073900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8  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800787" y="3354979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7  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794340" y="3682233"/>
            <a:ext cx="2896063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6        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2,000  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8800787" y="3954827"/>
            <a:ext cx="2889616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5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1,000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8787890" y="4533494"/>
            <a:ext cx="2902513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3   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794339" y="4260900"/>
            <a:ext cx="2896063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4   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500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807236" y="4849398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2   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807236" y="5160142"/>
            <a:ext cx="2876718" cy="369332"/>
          </a:xfrm>
          <a:prstGeom prst="rect">
            <a:avLst/>
          </a:prstGeom>
          <a:gradFill flip="none" rotWithShape="1">
            <a:gsLst>
              <a:gs pos="0">
                <a:srgbClr val="89D016"/>
              </a:gs>
              <a:gs pos="48000">
                <a:srgbClr val="95E218"/>
              </a:gs>
              <a:gs pos="100000">
                <a:srgbClr val="89D016"/>
              </a:gs>
            </a:gsLst>
            <a:lin ang="1620000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 1           </a:t>
            </a:r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100  €</a:t>
            </a:r>
            <a:endParaRPr lang="it-IT" b="1" dirty="0">
              <a:ln/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8800787" y="2163222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  11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64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800787" y="1851416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40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12    100,000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787890" y="1523326"/>
            <a:ext cx="2902512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13    200,000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800787" y="929925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15  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8800787" y="1231208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14    300,000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9165336" y="374466"/>
            <a:ext cx="2179862" cy="461107"/>
            <a:chOff x="8942077" y="553792"/>
            <a:chExt cx="2580374" cy="548043"/>
          </a:xfrm>
        </p:grpSpPr>
        <p:sp>
          <p:nvSpPr>
            <p:cNvPr id="31" name="Elaborazione alternativa 30"/>
            <p:cNvSpPr/>
            <p:nvPr/>
          </p:nvSpPr>
          <p:spPr>
            <a:xfrm>
              <a:off x="8942077" y="553792"/>
              <a:ext cx="2580374" cy="497191"/>
            </a:xfrm>
            <a:prstGeom prst="flowChartAlternateProcess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Immagine 31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106" y="555696"/>
              <a:ext cx="546139" cy="546139"/>
            </a:xfrm>
            <a:prstGeom prst="rect">
              <a:avLst/>
            </a:prstGeom>
          </p:spPr>
        </p:pic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1962" y="616999"/>
              <a:ext cx="370774" cy="370774"/>
            </a:xfrm>
            <a:prstGeom prst="rect">
              <a:avLst/>
            </a:prstGeom>
          </p:spPr>
        </p:pic>
        <p:pic>
          <p:nvPicPr>
            <p:cNvPr id="34" name="Immagine 3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662" y="598243"/>
              <a:ext cx="665859" cy="416699"/>
            </a:xfrm>
            <a:prstGeom prst="rect">
              <a:avLst/>
            </a:prstGeom>
          </p:spPr>
        </p:pic>
      </p:grpSp>
      <p:sp>
        <p:nvSpPr>
          <p:cNvPr id="29" name="Rettangolo 28"/>
          <p:cNvSpPr/>
          <p:nvPr/>
        </p:nvSpPr>
        <p:spPr>
          <a:xfrm>
            <a:off x="1196564" y="929925"/>
            <a:ext cx="70303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Quando e nato il Profeta Muhammad </a:t>
            </a:r>
            <a:r>
              <a:rPr lang="it-IT" sz="5400" b="1" cap="none" spc="0" dirty="0" err="1" smtClean="0">
                <a:ln/>
                <a:solidFill>
                  <a:schemeClr val="accent3"/>
                </a:solidFill>
                <a:effectLst/>
              </a:rPr>
              <a:t>alayhi</a:t>
            </a:r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 salam?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8" name="Immagin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" y="94318"/>
            <a:ext cx="1136890" cy="1136890"/>
          </a:xfrm>
          <a:prstGeom prst="rect">
            <a:avLst/>
          </a:prstGeom>
        </p:spPr>
      </p:pic>
      <p:sp>
        <p:nvSpPr>
          <p:cNvPr id="39" name="Titolo 1"/>
          <p:cNvSpPr txBox="1">
            <a:spLocks/>
          </p:cNvSpPr>
          <p:nvPr/>
        </p:nvSpPr>
        <p:spPr>
          <a:xfrm>
            <a:off x="1517957" y="4110808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610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itolo 1"/>
          <p:cNvSpPr txBox="1">
            <a:spLocks/>
          </p:cNvSpPr>
          <p:nvPr/>
        </p:nvSpPr>
        <p:spPr>
          <a:xfrm>
            <a:off x="5461896" y="410022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570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itolo 1"/>
          <p:cNvSpPr txBox="1">
            <a:spLocks/>
          </p:cNvSpPr>
          <p:nvPr/>
        </p:nvSpPr>
        <p:spPr>
          <a:xfrm>
            <a:off x="1517956" y="484409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itolo 1"/>
          <p:cNvSpPr txBox="1">
            <a:spLocks/>
          </p:cNvSpPr>
          <p:nvPr/>
        </p:nvSpPr>
        <p:spPr>
          <a:xfrm>
            <a:off x="5460448" y="4855335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607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itolo 1"/>
          <p:cNvSpPr txBox="1">
            <a:spLocks/>
          </p:cNvSpPr>
          <p:nvPr/>
        </p:nvSpPr>
        <p:spPr>
          <a:xfrm>
            <a:off x="2683264" y="-125138"/>
            <a:ext cx="4334954" cy="89704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5400" b="1" dirty="0" smtClean="0">
                <a:solidFill>
                  <a:srgbClr val="95E218"/>
                </a:solidFill>
                <a:latin typeface="Ballantines-Serial-Heavy" pitchFamily="2" charset="0"/>
              </a:rPr>
              <a:t>Domanda nr 15</a:t>
            </a:r>
            <a:endParaRPr lang="en-US" sz="5400" b="1" dirty="0">
              <a:solidFill>
                <a:srgbClr val="95E218"/>
              </a:solidFill>
              <a:latin typeface="Ballantines-Serial-Heavy" pitchFamily="2" charset="0"/>
            </a:endParaRPr>
          </a:p>
        </p:txBody>
      </p:sp>
      <p:sp>
        <p:nvSpPr>
          <p:cNvPr id="44" name="Titolo 1"/>
          <p:cNvSpPr txBox="1">
            <a:spLocks/>
          </p:cNvSpPr>
          <p:nvPr/>
        </p:nvSpPr>
        <p:spPr>
          <a:xfrm>
            <a:off x="518421" y="6342171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Quiz Islamico ITA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itolo 1"/>
          <p:cNvSpPr txBox="1">
            <a:spLocks/>
          </p:cNvSpPr>
          <p:nvPr/>
        </p:nvSpPr>
        <p:spPr>
          <a:xfrm>
            <a:off x="6520284" y="6260994"/>
            <a:ext cx="5163670" cy="34298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accent2"/>
                </a:solidFill>
                <a:latin typeface="Androgyne" panose="05080000000003050000" pitchFamily="82" charset="0"/>
              </a:rPr>
              <a:t>Che Allah aumenti la vostra conoscenza</a:t>
            </a:r>
            <a:endParaRPr lang="en-US" sz="2000" b="1" dirty="0">
              <a:solidFill>
                <a:schemeClr val="accent2"/>
              </a:solidFill>
              <a:latin typeface="Androgyne" panose="05080000000003050000" pitchFamily="82" charset="0"/>
            </a:endParaRPr>
          </a:p>
        </p:txBody>
      </p:sp>
      <p:sp>
        <p:nvSpPr>
          <p:cNvPr id="46" name="Titolo 1"/>
          <p:cNvSpPr txBox="1">
            <a:spLocks/>
          </p:cNvSpPr>
          <p:nvPr/>
        </p:nvSpPr>
        <p:spPr>
          <a:xfrm>
            <a:off x="9102119" y="5573481"/>
            <a:ext cx="2475799" cy="30779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600" b="1" dirty="0" smtClean="0">
                <a:solidFill>
                  <a:schemeClr val="tx1"/>
                </a:solidFill>
                <a:latin typeface="Freehand521 BT" panose="03080802030307080304" pitchFamily="66" charset="0"/>
              </a:rPr>
              <a:t>Livello di vincita Simbolico</a:t>
            </a:r>
            <a:endParaRPr lang="en-US" sz="1600" b="1" dirty="0">
              <a:solidFill>
                <a:schemeClr val="tx1"/>
              </a:solidFill>
              <a:latin typeface="Freehand521 BT" panose="03080802030307080304" pitchFamily="66" charset="0"/>
            </a:endParaRPr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1515" l="3438" r="96563">
                        <a14:foregroundMark x1="46250" y1="2424" x2="46250" y2="2424"/>
                        <a14:foregroundMark x1="20000" y1="15758" x2="20000" y2="15758"/>
                        <a14:foregroundMark x1="8750" y1="37879" x2="8750" y2="37879"/>
                        <a14:foregroundMark x1="16250" y1="68788" x2="16250" y2="68788"/>
                        <a14:foregroundMark x1="31875" y1="82424" x2="31875" y2="82424"/>
                        <a14:foregroundMark x1="25000" y1="74242" x2="25000" y2="74242"/>
                        <a14:foregroundMark x1="11563" y1="62424" x2="11563" y2="62424"/>
                        <a14:foregroundMark x1="40000" y1="86364" x2="40000" y2="86364"/>
                        <a14:foregroundMark x1="36250" y1="82424" x2="36250" y2="82424"/>
                        <a14:foregroundMark x1="26875" y1="81212" x2="26875" y2="81212"/>
                        <a14:foregroundMark x1="52500" y1="87576" x2="52500" y2="87576"/>
                        <a14:foregroundMark x1="64063" y1="85152" x2="64063" y2="85152"/>
                        <a14:foregroundMark x1="70938" y1="81515" x2="70938" y2="81515"/>
                        <a14:foregroundMark x1="81250" y1="75152" x2="81250" y2="75152"/>
                        <a14:foregroundMark x1="90938" y1="45152" x2="90938" y2="45152"/>
                        <a14:foregroundMark x1="84375" y1="21818" x2="84375" y2="21818"/>
                        <a14:foregroundMark x1="62187" y1="8485" x2="62187" y2="84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968" y="37299"/>
            <a:ext cx="743198" cy="76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7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72554" y="5661146"/>
            <a:ext cx="5351928" cy="347440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rgbClr val="95E218"/>
                </a:solidFill>
                <a:latin typeface="Covington SC Exp" panose="02000503000000020004" pitchFamily="2" charset="0"/>
              </a:rPr>
              <a:t>Testate la vostra conoscenza nell’Islam</a:t>
            </a:r>
            <a:endParaRPr lang="en-US" sz="2000" b="1" dirty="0">
              <a:solidFill>
                <a:srgbClr val="95E218"/>
              </a:solidFill>
              <a:latin typeface="Covington SC Exp" panose="02000503000000020004" pitchFamily="2" charset="0"/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118094" y="860740"/>
            <a:ext cx="7378811" cy="2804984"/>
          </a:xfrm>
          <a:prstGeom prst="flowChartAlternateProcess">
            <a:avLst/>
          </a:prstGeom>
          <a:solidFill>
            <a:schemeClr val="dk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solidFill>
                <a:schemeClr val="accent3">
                  <a:lumMod val="60000"/>
                  <a:lumOff val="40000"/>
                </a:schemeClr>
              </a:solidFill>
              <a:latin typeface="A Love of Thunder" panose="02000503000000020004" pitchFamily="2" charset="0"/>
            </a:endParaRPr>
          </a:p>
        </p:txBody>
      </p:sp>
      <p:sp>
        <p:nvSpPr>
          <p:cNvPr id="6" name="Elaborazione alternativa 5"/>
          <p:cNvSpPr/>
          <p:nvPr/>
        </p:nvSpPr>
        <p:spPr>
          <a:xfrm>
            <a:off x="749808" y="4005330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4" y="4005329"/>
            <a:ext cx="3885813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892252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749808" y="4748012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763461" y="4748013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743359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5" name="Elaborazione alternativa 4"/>
          <p:cNvSpPr/>
          <p:nvPr/>
        </p:nvSpPr>
        <p:spPr>
          <a:xfrm>
            <a:off x="8813683" y="374466"/>
            <a:ext cx="2883168" cy="5634120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ttangolo 13"/>
          <p:cNvSpPr/>
          <p:nvPr/>
        </p:nvSpPr>
        <p:spPr>
          <a:xfrm>
            <a:off x="8800787" y="2464506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  10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32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8800787" y="2776312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9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16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800787" y="3073900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8  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800787" y="3354979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7  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794340" y="3682233"/>
            <a:ext cx="2896063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6        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2,000  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8800787" y="3954827"/>
            <a:ext cx="2889616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5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1,000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8787890" y="4533494"/>
            <a:ext cx="2902513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3   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794339" y="4260900"/>
            <a:ext cx="2896063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4   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500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807236" y="4849398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2   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807236" y="5160142"/>
            <a:ext cx="2876718" cy="369332"/>
          </a:xfrm>
          <a:prstGeom prst="rect">
            <a:avLst/>
          </a:prstGeom>
          <a:gradFill flip="none" rotWithShape="1">
            <a:gsLst>
              <a:gs pos="0">
                <a:srgbClr val="89D016"/>
              </a:gs>
              <a:gs pos="48000">
                <a:srgbClr val="95E218"/>
              </a:gs>
              <a:gs pos="100000">
                <a:srgbClr val="89D016"/>
              </a:gs>
            </a:gsLst>
            <a:lin ang="1620000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 1           </a:t>
            </a:r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100  €</a:t>
            </a:r>
            <a:endParaRPr lang="it-IT" b="1" dirty="0">
              <a:ln/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8800787" y="2163222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  11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64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800787" y="1851416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40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12    100,000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787890" y="1523326"/>
            <a:ext cx="2902512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13    200,000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800787" y="929925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15  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8800787" y="1231208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14    300,000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9165336" y="374466"/>
            <a:ext cx="2179862" cy="461107"/>
            <a:chOff x="8942077" y="553792"/>
            <a:chExt cx="2580374" cy="548043"/>
          </a:xfrm>
        </p:grpSpPr>
        <p:sp>
          <p:nvSpPr>
            <p:cNvPr id="31" name="Elaborazione alternativa 30"/>
            <p:cNvSpPr/>
            <p:nvPr/>
          </p:nvSpPr>
          <p:spPr>
            <a:xfrm>
              <a:off x="8942077" y="553792"/>
              <a:ext cx="2580374" cy="497191"/>
            </a:xfrm>
            <a:prstGeom prst="flowChartAlternateProcess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Immagine 31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106" y="555696"/>
              <a:ext cx="546139" cy="546139"/>
            </a:xfrm>
            <a:prstGeom prst="rect">
              <a:avLst/>
            </a:prstGeom>
          </p:spPr>
        </p:pic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1962" y="616999"/>
              <a:ext cx="370774" cy="370774"/>
            </a:xfrm>
            <a:prstGeom prst="rect">
              <a:avLst/>
            </a:prstGeom>
          </p:spPr>
        </p:pic>
        <p:pic>
          <p:nvPicPr>
            <p:cNvPr id="34" name="Immagine 3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662" y="598243"/>
              <a:ext cx="665859" cy="416699"/>
            </a:xfrm>
            <a:prstGeom prst="rect">
              <a:avLst/>
            </a:prstGeom>
          </p:spPr>
        </p:pic>
      </p:grpSp>
      <p:sp>
        <p:nvSpPr>
          <p:cNvPr id="29" name="Rettangolo 28"/>
          <p:cNvSpPr/>
          <p:nvPr/>
        </p:nvSpPr>
        <p:spPr>
          <a:xfrm>
            <a:off x="1196564" y="929925"/>
            <a:ext cx="70303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Quando e nato il Profeta Muhammad </a:t>
            </a:r>
            <a:r>
              <a:rPr lang="it-IT" sz="5400" b="1" cap="none" spc="0" dirty="0" err="1" smtClean="0">
                <a:ln/>
                <a:solidFill>
                  <a:schemeClr val="accent3"/>
                </a:solidFill>
                <a:effectLst/>
              </a:rPr>
              <a:t>alayhi</a:t>
            </a:r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 salam?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8" name="Immagin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" y="94318"/>
            <a:ext cx="1136890" cy="1136890"/>
          </a:xfrm>
          <a:prstGeom prst="rect">
            <a:avLst/>
          </a:prstGeom>
        </p:spPr>
      </p:pic>
      <p:sp>
        <p:nvSpPr>
          <p:cNvPr id="39" name="Titolo 1"/>
          <p:cNvSpPr txBox="1">
            <a:spLocks/>
          </p:cNvSpPr>
          <p:nvPr/>
        </p:nvSpPr>
        <p:spPr>
          <a:xfrm>
            <a:off x="1517957" y="4110808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610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itolo 1"/>
          <p:cNvSpPr txBox="1">
            <a:spLocks/>
          </p:cNvSpPr>
          <p:nvPr/>
        </p:nvSpPr>
        <p:spPr>
          <a:xfrm>
            <a:off x="5461896" y="410022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570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itolo 1"/>
          <p:cNvSpPr txBox="1">
            <a:spLocks/>
          </p:cNvSpPr>
          <p:nvPr/>
        </p:nvSpPr>
        <p:spPr>
          <a:xfrm>
            <a:off x="1517956" y="484409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itolo 1"/>
          <p:cNvSpPr txBox="1">
            <a:spLocks/>
          </p:cNvSpPr>
          <p:nvPr/>
        </p:nvSpPr>
        <p:spPr>
          <a:xfrm>
            <a:off x="5460448" y="4855335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607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itolo 1"/>
          <p:cNvSpPr txBox="1">
            <a:spLocks/>
          </p:cNvSpPr>
          <p:nvPr/>
        </p:nvSpPr>
        <p:spPr>
          <a:xfrm>
            <a:off x="2683264" y="-125138"/>
            <a:ext cx="4334954" cy="89704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5400" b="1" dirty="0" smtClean="0">
                <a:solidFill>
                  <a:srgbClr val="95E218"/>
                </a:solidFill>
                <a:latin typeface="Ballantines-Serial-Heavy" pitchFamily="2" charset="0"/>
              </a:rPr>
              <a:t>Domanda nr 15</a:t>
            </a:r>
            <a:endParaRPr lang="en-US" sz="5400" b="1" dirty="0">
              <a:solidFill>
                <a:srgbClr val="95E218"/>
              </a:solidFill>
              <a:latin typeface="Ballantines-Serial-Heavy" pitchFamily="2" charset="0"/>
            </a:endParaRPr>
          </a:p>
        </p:txBody>
      </p:sp>
      <p:sp>
        <p:nvSpPr>
          <p:cNvPr id="44" name="Titolo 1"/>
          <p:cNvSpPr txBox="1">
            <a:spLocks/>
          </p:cNvSpPr>
          <p:nvPr/>
        </p:nvSpPr>
        <p:spPr>
          <a:xfrm>
            <a:off x="518421" y="6342171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Quiz Islamico ITA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itolo 1"/>
          <p:cNvSpPr txBox="1">
            <a:spLocks/>
          </p:cNvSpPr>
          <p:nvPr/>
        </p:nvSpPr>
        <p:spPr>
          <a:xfrm>
            <a:off x="6520284" y="6260994"/>
            <a:ext cx="5163670" cy="34298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accent2"/>
                </a:solidFill>
                <a:latin typeface="Androgyne" panose="05080000000003050000" pitchFamily="82" charset="0"/>
              </a:rPr>
              <a:t>Che Allah aumenti la vostra conoscenza</a:t>
            </a:r>
            <a:endParaRPr lang="en-US" sz="2000" b="1" dirty="0">
              <a:solidFill>
                <a:schemeClr val="accent2"/>
              </a:solidFill>
              <a:latin typeface="Androgyne" panose="05080000000003050000" pitchFamily="82" charset="0"/>
            </a:endParaRPr>
          </a:p>
        </p:txBody>
      </p:sp>
      <p:sp>
        <p:nvSpPr>
          <p:cNvPr id="46" name="Titolo 1"/>
          <p:cNvSpPr txBox="1">
            <a:spLocks/>
          </p:cNvSpPr>
          <p:nvPr/>
        </p:nvSpPr>
        <p:spPr>
          <a:xfrm>
            <a:off x="9102119" y="5573481"/>
            <a:ext cx="2475799" cy="30779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600" b="1" dirty="0" smtClean="0">
                <a:solidFill>
                  <a:schemeClr val="tx1"/>
                </a:solidFill>
                <a:latin typeface="Freehand521 BT" panose="03080802030307080304" pitchFamily="66" charset="0"/>
              </a:rPr>
              <a:t>Livello di vincita Simbolico</a:t>
            </a:r>
            <a:endParaRPr lang="en-US" sz="1600" b="1" dirty="0">
              <a:solidFill>
                <a:schemeClr val="tx1"/>
              </a:solidFill>
              <a:latin typeface="Freehand521 BT" panose="03080802030307080304" pitchFamily="66" charset="0"/>
            </a:endParaRPr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1515" l="3438" r="96563">
                        <a14:foregroundMark x1="46250" y1="2424" x2="46250" y2="2424"/>
                        <a14:foregroundMark x1="20000" y1="15758" x2="20000" y2="15758"/>
                        <a14:foregroundMark x1="8750" y1="37879" x2="8750" y2="37879"/>
                        <a14:foregroundMark x1="16250" y1="68788" x2="16250" y2="68788"/>
                        <a14:foregroundMark x1="31875" y1="82424" x2="31875" y2="82424"/>
                        <a14:foregroundMark x1="25000" y1="74242" x2="25000" y2="74242"/>
                        <a14:foregroundMark x1="11563" y1="62424" x2="11563" y2="62424"/>
                        <a14:foregroundMark x1="40000" y1="86364" x2="40000" y2="86364"/>
                        <a14:foregroundMark x1="36250" y1="82424" x2="36250" y2="82424"/>
                        <a14:foregroundMark x1="26875" y1="81212" x2="26875" y2="81212"/>
                        <a14:foregroundMark x1="52500" y1="87576" x2="52500" y2="87576"/>
                        <a14:foregroundMark x1="64063" y1="85152" x2="64063" y2="85152"/>
                        <a14:foregroundMark x1="70938" y1="81515" x2="70938" y2="81515"/>
                        <a14:foregroundMark x1="81250" y1="75152" x2="81250" y2="75152"/>
                        <a14:foregroundMark x1="90938" y1="45152" x2="90938" y2="45152"/>
                        <a14:foregroundMark x1="84375" y1="21818" x2="84375" y2="21818"/>
                        <a14:foregroundMark x1="62187" y1="8485" x2="62187" y2="84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968" y="37299"/>
            <a:ext cx="743198" cy="76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2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72554" y="5661146"/>
            <a:ext cx="5351928" cy="347440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rgbClr val="95E218"/>
                </a:solidFill>
                <a:latin typeface="Covington SC Exp" panose="02000503000000020004" pitchFamily="2" charset="0"/>
              </a:rPr>
              <a:t>Testate la vostra conoscenza nell’Islam</a:t>
            </a:r>
            <a:endParaRPr lang="en-US" sz="2000" b="1" dirty="0">
              <a:solidFill>
                <a:srgbClr val="95E218"/>
              </a:solidFill>
              <a:latin typeface="Covington SC Exp" panose="02000503000000020004" pitchFamily="2" charset="0"/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118094" y="860740"/>
            <a:ext cx="7378811" cy="2804984"/>
          </a:xfrm>
          <a:prstGeom prst="flowChartAlternateProcess">
            <a:avLst/>
          </a:prstGeom>
          <a:solidFill>
            <a:schemeClr val="dk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solidFill>
                <a:schemeClr val="accent3">
                  <a:lumMod val="60000"/>
                  <a:lumOff val="40000"/>
                </a:schemeClr>
              </a:solidFill>
              <a:latin typeface="A Love of Thunder" panose="02000503000000020004" pitchFamily="2" charset="0"/>
            </a:endParaRPr>
          </a:p>
        </p:txBody>
      </p:sp>
      <p:sp>
        <p:nvSpPr>
          <p:cNvPr id="6" name="Elaborazione alternativa 5"/>
          <p:cNvSpPr/>
          <p:nvPr/>
        </p:nvSpPr>
        <p:spPr>
          <a:xfrm>
            <a:off x="749808" y="4005330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4" y="4005329"/>
            <a:ext cx="3885813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892252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749808" y="4748012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763461" y="4748013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743359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5" name="Elaborazione alternativa 4"/>
          <p:cNvSpPr/>
          <p:nvPr/>
        </p:nvSpPr>
        <p:spPr>
          <a:xfrm>
            <a:off x="8813683" y="374466"/>
            <a:ext cx="2883168" cy="5634120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ttangolo 13"/>
          <p:cNvSpPr/>
          <p:nvPr/>
        </p:nvSpPr>
        <p:spPr>
          <a:xfrm>
            <a:off x="8800787" y="2464506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  10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32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8800787" y="2776312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9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16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800787" y="3073900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8  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800787" y="3354979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7  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794340" y="3682233"/>
            <a:ext cx="2896063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6        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2,000  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8800787" y="3954827"/>
            <a:ext cx="2889616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5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1,000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8787890" y="4533494"/>
            <a:ext cx="2902513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3   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794339" y="4260900"/>
            <a:ext cx="2896063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4   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500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807236" y="4849398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2           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807236" y="5160142"/>
            <a:ext cx="2876718" cy="369332"/>
          </a:xfrm>
          <a:prstGeom prst="rect">
            <a:avLst/>
          </a:prstGeom>
          <a:gradFill flip="none" rotWithShape="1">
            <a:gsLst>
              <a:gs pos="0">
                <a:srgbClr val="89D016"/>
              </a:gs>
              <a:gs pos="48000">
                <a:srgbClr val="95E218"/>
              </a:gs>
              <a:gs pos="100000">
                <a:srgbClr val="89D016"/>
              </a:gs>
            </a:gsLst>
            <a:lin ang="1620000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 1           </a:t>
            </a:r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100  €</a:t>
            </a:r>
            <a:endParaRPr lang="it-IT" b="1" dirty="0">
              <a:ln/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8800787" y="2163222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  11  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64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800787" y="1851416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40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12    100,000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787890" y="1523326"/>
            <a:ext cx="2902512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13    200,000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800787" y="929925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15  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8800787" y="1231208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14    300,000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9165336" y="374466"/>
            <a:ext cx="2179862" cy="461107"/>
            <a:chOff x="8942077" y="553792"/>
            <a:chExt cx="2580374" cy="548043"/>
          </a:xfrm>
        </p:grpSpPr>
        <p:sp>
          <p:nvSpPr>
            <p:cNvPr id="31" name="Elaborazione alternativa 30"/>
            <p:cNvSpPr/>
            <p:nvPr/>
          </p:nvSpPr>
          <p:spPr>
            <a:xfrm>
              <a:off x="8942077" y="553792"/>
              <a:ext cx="2580374" cy="497191"/>
            </a:xfrm>
            <a:prstGeom prst="flowChartAlternateProcess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Immagine 31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106" y="555696"/>
              <a:ext cx="546139" cy="546139"/>
            </a:xfrm>
            <a:prstGeom prst="rect">
              <a:avLst/>
            </a:prstGeom>
          </p:spPr>
        </p:pic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1962" y="616999"/>
              <a:ext cx="370774" cy="370774"/>
            </a:xfrm>
            <a:prstGeom prst="rect">
              <a:avLst/>
            </a:prstGeom>
          </p:spPr>
        </p:pic>
        <p:pic>
          <p:nvPicPr>
            <p:cNvPr id="34" name="Immagine 3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662" y="598243"/>
              <a:ext cx="665859" cy="416699"/>
            </a:xfrm>
            <a:prstGeom prst="rect">
              <a:avLst/>
            </a:prstGeom>
          </p:spPr>
        </p:pic>
      </p:grpSp>
      <p:sp>
        <p:nvSpPr>
          <p:cNvPr id="29" name="Rettangolo 28"/>
          <p:cNvSpPr/>
          <p:nvPr/>
        </p:nvSpPr>
        <p:spPr>
          <a:xfrm>
            <a:off x="1196564" y="929925"/>
            <a:ext cx="70303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Quando e nato il Profeta Muhammad </a:t>
            </a:r>
            <a:r>
              <a:rPr lang="it-IT" sz="5400" b="1" cap="none" spc="0" dirty="0" err="1" smtClean="0">
                <a:ln/>
                <a:solidFill>
                  <a:schemeClr val="accent3"/>
                </a:solidFill>
                <a:effectLst/>
              </a:rPr>
              <a:t>alayhi</a:t>
            </a:r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 salam?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8" name="Immagin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" y="94318"/>
            <a:ext cx="1136890" cy="1136890"/>
          </a:xfrm>
          <a:prstGeom prst="rect">
            <a:avLst/>
          </a:prstGeom>
        </p:spPr>
      </p:pic>
      <p:sp>
        <p:nvSpPr>
          <p:cNvPr id="39" name="Titolo 1"/>
          <p:cNvSpPr txBox="1">
            <a:spLocks/>
          </p:cNvSpPr>
          <p:nvPr/>
        </p:nvSpPr>
        <p:spPr>
          <a:xfrm>
            <a:off x="1517957" y="4110808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610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itolo 1"/>
          <p:cNvSpPr txBox="1">
            <a:spLocks/>
          </p:cNvSpPr>
          <p:nvPr/>
        </p:nvSpPr>
        <p:spPr>
          <a:xfrm>
            <a:off x="5461896" y="410022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570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itolo 1"/>
          <p:cNvSpPr txBox="1">
            <a:spLocks/>
          </p:cNvSpPr>
          <p:nvPr/>
        </p:nvSpPr>
        <p:spPr>
          <a:xfrm>
            <a:off x="1517956" y="484409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itolo 1"/>
          <p:cNvSpPr txBox="1">
            <a:spLocks/>
          </p:cNvSpPr>
          <p:nvPr/>
        </p:nvSpPr>
        <p:spPr>
          <a:xfrm>
            <a:off x="5460448" y="4855335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607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itolo 1"/>
          <p:cNvSpPr txBox="1">
            <a:spLocks/>
          </p:cNvSpPr>
          <p:nvPr/>
        </p:nvSpPr>
        <p:spPr>
          <a:xfrm>
            <a:off x="2683264" y="-125138"/>
            <a:ext cx="4334954" cy="89704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5400" b="1" dirty="0" smtClean="0">
                <a:solidFill>
                  <a:srgbClr val="95E218"/>
                </a:solidFill>
                <a:latin typeface="Ballantines-Serial-Heavy" pitchFamily="2" charset="0"/>
              </a:rPr>
              <a:t>Domanda nr 15</a:t>
            </a:r>
            <a:endParaRPr lang="en-US" sz="5400" b="1" dirty="0">
              <a:solidFill>
                <a:srgbClr val="95E218"/>
              </a:solidFill>
              <a:latin typeface="Ballantines-Serial-Heavy" pitchFamily="2" charset="0"/>
            </a:endParaRPr>
          </a:p>
        </p:txBody>
      </p:sp>
      <p:sp>
        <p:nvSpPr>
          <p:cNvPr id="44" name="Titolo 1"/>
          <p:cNvSpPr txBox="1">
            <a:spLocks/>
          </p:cNvSpPr>
          <p:nvPr/>
        </p:nvSpPr>
        <p:spPr>
          <a:xfrm>
            <a:off x="518421" y="6342171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Quiz Islamico ITA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itolo 1"/>
          <p:cNvSpPr txBox="1">
            <a:spLocks/>
          </p:cNvSpPr>
          <p:nvPr/>
        </p:nvSpPr>
        <p:spPr>
          <a:xfrm>
            <a:off x="6520284" y="6260994"/>
            <a:ext cx="5163670" cy="34298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accent2"/>
                </a:solidFill>
                <a:latin typeface="Androgyne" panose="05080000000003050000" pitchFamily="82" charset="0"/>
              </a:rPr>
              <a:t>Che Allah aumenti la vostra conoscenza</a:t>
            </a:r>
            <a:endParaRPr lang="en-US" sz="2000" b="1" dirty="0">
              <a:solidFill>
                <a:schemeClr val="accent2"/>
              </a:solidFill>
              <a:latin typeface="Androgyne" panose="05080000000003050000" pitchFamily="82" charset="0"/>
            </a:endParaRPr>
          </a:p>
        </p:txBody>
      </p:sp>
      <p:sp>
        <p:nvSpPr>
          <p:cNvPr id="46" name="Titolo 1"/>
          <p:cNvSpPr txBox="1">
            <a:spLocks/>
          </p:cNvSpPr>
          <p:nvPr/>
        </p:nvSpPr>
        <p:spPr>
          <a:xfrm>
            <a:off x="9102119" y="5573481"/>
            <a:ext cx="2475799" cy="30779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600" b="1" dirty="0" smtClean="0">
                <a:solidFill>
                  <a:schemeClr val="tx1"/>
                </a:solidFill>
                <a:latin typeface="Freehand521 BT" panose="03080802030307080304" pitchFamily="66" charset="0"/>
              </a:rPr>
              <a:t>Livello di vincita Simbolico</a:t>
            </a:r>
            <a:endParaRPr lang="en-US" sz="1600" b="1" dirty="0">
              <a:solidFill>
                <a:schemeClr val="tx1"/>
              </a:solidFill>
              <a:latin typeface="Freehand521 BT" panose="03080802030307080304" pitchFamily="66" charset="0"/>
            </a:endParaRPr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1515" l="3438" r="96563">
                        <a14:foregroundMark x1="46250" y1="2424" x2="46250" y2="2424"/>
                        <a14:foregroundMark x1="20000" y1="15758" x2="20000" y2="15758"/>
                        <a14:foregroundMark x1="8750" y1="37879" x2="8750" y2="37879"/>
                        <a14:foregroundMark x1="16250" y1="68788" x2="16250" y2="68788"/>
                        <a14:foregroundMark x1="31875" y1="82424" x2="31875" y2="82424"/>
                        <a14:foregroundMark x1="25000" y1="74242" x2="25000" y2="74242"/>
                        <a14:foregroundMark x1="11563" y1="62424" x2="11563" y2="62424"/>
                        <a14:foregroundMark x1="40000" y1="86364" x2="40000" y2="86364"/>
                        <a14:foregroundMark x1="36250" y1="82424" x2="36250" y2="82424"/>
                        <a14:foregroundMark x1="26875" y1="81212" x2="26875" y2="81212"/>
                        <a14:foregroundMark x1="52500" y1="87576" x2="52500" y2="87576"/>
                        <a14:foregroundMark x1="64063" y1="85152" x2="64063" y2="85152"/>
                        <a14:foregroundMark x1="70938" y1="81515" x2="70938" y2="81515"/>
                        <a14:foregroundMark x1="81250" y1="75152" x2="81250" y2="75152"/>
                        <a14:foregroundMark x1="90938" y1="45152" x2="90938" y2="45152"/>
                        <a14:foregroundMark x1="84375" y1="21818" x2="84375" y2="21818"/>
                        <a14:foregroundMark x1="62187" y1="8485" x2="62187" y2="84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968" y="37299"/>
            <a:ext cx="743198" cy="76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9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72554" y="5661146"/>
            <a:ext cx="5351928" cy="347440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rgbClr val="95E218"/>
                </a:solidFill>
                <a:latin typeface="Covington SC Exp" panose="02000503000000020004" pitchFamily="2" charset="0"/>
              </a:rPr>
              <a:t>Testate la vostra conoscenza nell’Islam</a:t>
            </a:r>
            <a:endParaRPr lang="en-US" sz="2000" b="1" dirty="0">
              <a:solidFill>
                <a:srgbClr val="95E218"/>
              </a:solidFill>
              <a:latin typeface="Covington SC Exp" panose="02000503000000020004" pitchFamily="2" charset="0"/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118094" y="860740"/>
            <a:ext cx="7378811" cy="2804984"/>
          </a:xfrm>
          <a:prstGeom prst="flowChartAlternateProcess">
            <a:avLst/>
          </a:prstGeom>
          <a:solidFill>
            <a:schemeClr val="dk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solidFill>
                <a:schemeClr val="accent3">
                  <a:lumMod val="60000"/>
                  <a:lumOff val="40000"/>
                </a:schemeClr>
              </a:solidFill>
              <a:latin typeface="A Love of Thunder" panose="02000503000000020004" pitchFamily="2" charset="0"/>
            </a:endParaRPr>
          </a:p>
        </p:txBody>
      </p:sp>
      <p:sp>
        <p:nvSpPr>
          <p:cNvPr id="6" name="Elaborazione alternativa 5"/>
          <p:cNvSpPr/>
          <p:nvPr/>
        </p:nvSpPr>
        <p:spPr>
          <a:xfrm>
            <a:off x="749808" y="4005330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4" y="4005329"/>
            <a:ext cx="3885813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892252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749808" y="4748012"/>
            <a:ext cx="3847950" cy="57954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763461" y="4748013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743359" y="4005329"/>
            <a:ext cx="399244" cy="579548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  <a:solidFill>
            <a:schemeClr val="accent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5" name="Elaborazione alternativa 4"/>
          <p:cNvSpPr/>
          <p:nvPr/>
        </p:nvSpPr>
        <p:spPr>
          <a:xfrm>
            <a:off x="8813683" y="374466"/>
            <a:ext cx="2883168" cy="5431536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ttangolo 13"/>
          <p:cNvSpPr/>
          <p:nvPr/>
        </p:nvSpPr>
        <p:spPr>
          <a:xfrm>
            <a:off x="8800787" y="2464506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10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32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8800787" y="2776312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9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16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800787" y="3073900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800787" y="3354979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7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794340" y="3682233"/>
            <a:ext cx="2896063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6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   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2,000  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8800787" y="3954827"/>
            <a:ext cx="2889616" cy="3107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5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1,000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8787890" y="4533494"/>
            <a:ext cx="2902513" cy="32108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300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794339" y="4260900"/>
            <a:ext cx="2896063" cy="3107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500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807236" y="4849398"/>
            <a:ext cx="2883167" cy="3107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200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807236" y="5160142"/>
            <a:ext cx="2876718" cy="309785"/>
          </a:xfrm>
          <a:prstGeom prst="rect">
            <a:avLst/>
          </a:prstGeom>
          <a:gradFill flip="none" rotWithShape="1">
            <a:gsLst>
              <a:gs pos="0">
                <a:srgbClr val="89D016"/>
              </a:gs>
              <a:gs pos="48000">
                <a:srgbClr val="95E218"/>
              </a:gs>
              <a:gs pos="100000">
                <a:srgbClr val="89D016"/>
              </a:gs>
            </a:gsLst>
            <a:lin ang="1620000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          100  €</a:t>
            </a:r>
            <a:endParaRPr lang="it-IT" b="1" dirty="0">
              <a:ln/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8800787" y="2163222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11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64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,000  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800787" y="1851416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40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12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100,000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807236" y="1523326"/>
            <a:ext cx="2883166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13 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200,000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800787" y="929925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15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8800787" y="1231208"/>
            <a:ext cx="2883167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14    300,000  </a:t>
            </a:r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9165336" y="374466"/>
            <a:ext cx="2179862" cy="461107"/>
            <a:chOff x="8942077" y="553792"/>
            <a:chExt cx="2580374" cy="548043"/>
          </a:xfrm>
        </p:grpSpPr>
        <p:sp>
          <p:nvSpPr>
            <p:cNvPr id="31" name="Elaborazione alternativa 30"/>
            <p:cNvSpPr/>
            <p:nvPr/>
          </p:nvSpPr>
          <p:spPr>
            <a:xfrm>
              <a:off x="8942077" y="553792"/>
              <a:ext cx="2580374" cy="497191"/>
            </a:xfrm>
            <a:prstGeom prst="flowChartAlternateProcess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Immagine 31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106" y="555696"/>
              <a:ext cx="546139" cy="546139"/>
            </a:xfrm>
            <a:prstGeom prst="rect">
              <a:avLst/>
            </a:prstGeom>
          </p:spPr>
        </p:pic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1962" y="616999"/>
              <a:ext cx="370774" cy="370774"/>
            </a:xfrm>
            <a:prstGeom prst="rect">
              <a:avLst/>
            </a:prstGeom>
          </p:spPr>
        </p:pic>
        <p:pic>
          <p:nvPicPr>
            <p:cNvPr id="34" name="Immagine 3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662" y="598243"/>
              <a:ext cx="665859" cy="416699"/>
            </a:xfrm>
            <a:prstGeom prst="rect">
              <a:avLst/>
            </a:prstGeom>
          </p:spPr>
        </p:pic>
      </p:grpSp>
      <p:sp>
        <p:nvSpPr>
          <p:cNvPr id="29" name="Rettangolo 28"/>
          <p:cNvSpPr/>
          <p:nvPr/>
        </p:nvSpPr>
        <p:spPr>
          <a:xfrm>
            <a:off x="1196564" y="929925"/>
            <a:ext cx="70303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Quando e nato il Profeta Muhammad </a:t>
            </a:r>
            <a:r>
              <a:rPr lang="it-IT" sz="5400" b="1" cap="none" spc="0" dirty="0" err="1" smtClean="0">
                <a:ln/>
                <a:solidFill>
                  <a:schemeClr val="accent3"/>
                </a:solidFill>
                <a:effectLst/>
              </a:rPr>
              <a:t>alayhi</a:t>
            </a:r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 salam?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8" name="Immagin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" y="94318"/>
            <a:ext cx="1136890" cy="1136890"/>
          </a:xfrm>
          <a:prstGeom prst="rect">
            <a:avLst/>
          </a:prstGeom>
        </p:spPr>
      </p:pic>
      <p:sp>
        <p:nvSpPr>
          <p:cNvPr id="39" name="Titolo 1"/>
          <p:cNvSpPr txBox="1">
            <a:spLocks/>
          </p:cNvSpPr>
          <p:nvPr/>
        </p:nvSpPr>
        <p:spPr>
          <a:xfrm>
            <a:off x="1517957" y="4110808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610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itolo 1"/>
          <p:cNvSpPr txBox="1">
            <a:spLocks/>
          </p:cNvSpPr>
          <p:nvPr/>
        </p:nvSpPr>
        <p:spPr>
          <a:xfrm>
            <a:off x="5461896" y="410022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570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itolo 1"/>
          <p:cNvSpPr txBox="1">
            <a:spLocks/>
          </p:cNvSpPr>
          <p:nvPr/>
        </p:nvSpPr>
        <p:spPr>
          <a:xfrm>
            <a:off x="1517956" y="4844094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600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itolo 1"/>
          <p:cNvSpPr txBox="1">
            <a:spLocks/>
          </p:cNvSpPr>
          <p:nvPr/>
        </p:nvSpPr>
        <p:spPr>
          <a:xfrm>
            <a:off x="5460448" y="4855335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Nell’anno   607</a:t>
            </a:r>
            <a:endParaRPr 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itolo 1"/>
          <p:cNvSpPr txBox="1">
            <a:spLocks/>
          </p:cNvSpPr>
          <p:nvPr/>
        </p:nvSpPr>
        <p:spPr>
          <a:xfrm>
            <a:off x="2683264" y="-125138"/>
            <a:ext cx="4334954" cy="89704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5400" b="1" dirty="0" smtClean="0">
                <a:solidFill>
                  <a:srgbClr val="95E218"/>
                </a:solidFill>
                <a:latin typeface="Ballantines-Serial-Heavy" pitchFamily="2" charset="0"/>
              </a:rPr>
              <a:t>Domanda nr 15</a:t>
            </a:r>
            <a:endParaRPr lang="en-US" sz="5400" b="1" dirty="0">
              <a:solidFill>
                <a:srgbClr val="95E218"/>
              </a:solidFill>
              <a:latin typeface="Ballantines-Serial-Heavy" pitchFamily="2" charset="0"/>
            </a:endParaRPr>
          </a:p>
        </p:txBody>
      </p:sp>
      <p:sp>
        <p:nvSpPr>
          <p:cNvPr id="44" name="Titolo 1"/>
          <p:cNvSpPr txBox="1">
            <a:spLocks/>
          </p:cNvSpPr>
          <p:nvPr/>
        </p:nvSpPr>
        <p:spPr>
          <a:xfrm>
            <a:off x="518421" y="6342171"/>
            <a:ext cx="2647275" cy="31604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Quiz Islamico ITA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itolo 1"/>
          <p:cNvSpPr txBox="1">
            <a:spLocks/>
          </p:cNvSpPr>
          <p:nvPr/>
        </p:nvSpPr>
        <p:spPr>
          <a:xfrm>
            <a:off x="6520284" y="6260994"/>
            <a:ext cx="5163670" cy="34298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000" b="1" dirty="0" smtClean="0">
                <a:solidFill>
                  <a:schemeClr val="accent2"/>
                </a:solidFill>
                <a:latin typeface="Androgyne" panose="05080000000003050000" pitchFamily="82" charset="0"/>
              </a:rPr>
              <a:t>Che Allah aumenti la vostra conoscenza</a:t>
            </a:r>
            <a:endParaRPr lang="en-US" sz="2000" b="1" dirty="0">
              <a:solidFill>
                <a:schemeClr val="accent2"/>
              </a:solidFill>
              <a:latin typeface="Androgyne" panose="0508000000000305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81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8533" y="195140"/>
            <a:ext cx="2354667" cy="358652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2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164666"/>
            <a:ext cx="3412901" cy="6455590"/>
          </a:xfrm>
          <a:prstGeom prst="flowChartAlternateProcess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8510549" y="2648759"/>
            <a:ext cx="34129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     </a:t>
            </a:r>
            <a:r>
              <a:rPr lang="it-IT" b="1" dirty="0" smtClean="0">
                <a:ln/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10        32,000  €</a:t>
            </a:r>
            <a:endParaRPr lang="it-IT" b="1" dirty="0">
              <a:ln/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8510549" y="3019353"/>
            <a:ext cx="34129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tx1"/>
                </a:solidFill>
                <a:latin typeface="Arial Black" panose="020B0A04020102020204" pitchFamily="34" charset="0"/>
              </a:rPr>
              <a:t>9</a:t>
            </a:r>
            <a:r>
              <a:rPr lang="it-IT" b="1" dirty="0" smtClean="0">
                <a:ln/>
                <a:solidFill>
                  <a:schemeClr val="tx1"/>
                </a:solidFill>
                <a:latin typeface="Arial Black" panose="020B0A04020102020204" pitchFamily="34" charset="0"/>
              </a:rPr>
              <a:t>        16,000  €</a:t>
            </a:r>
            <a:endParaRPr lang="it-IT" b="1" dirty="0">
              <a:ln/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510549" y="3373048"/>
            <a:ext cx="34129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8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        8,000  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510549" y="3707121"/>
            <a:ext cx="34129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7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        4,000  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502917" y="4096075"/>
            <a:ext cx="342816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6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        2,000  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8510549" y="4420063"/>
            <a:ext cx="342053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tx1"/>
                </a:solidFill>
                <a:latin typeface="Arial Black" panose="020B0A04020102020204" pitchFamily="34" charset="0"/>
              </a:rPr>
              <a:t>5</a:t>
            </a:r>
            <a:r>
              <a:rPr lang="it-IT" b="1" dirty="0" smtClean="0">
                <a:ln/>
                <a:solidFill>
                  <a:schemeClr val="tx1"/>
                </a:solidFill>
                <a:latin typeface="Arial Black" panose="020B0A04020102020204" pitchFamily="34" charset="0"/>
              </a:rPr>
              <a:t>          1,000  €</a:t>
            </a:r>
            <a:endParaRPr lang="it-IT" b="1" dirty="0">
              <a:ln/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8495282" y="5107831"/>
            <a:ext cx="3435800" cy="38161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   300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502916" y="4783843"/>
            <a:ext cx="342816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   500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518182" y="5483295"/>
            <a:ext cx="34129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   200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518183" y="5852627"/>
            <a:ext cx="3405266" cy="368192"/>
          </a:xfrm>
          <a:prstGeom prst="rect">
            <a:avLst/>
          </a:prstGeom>
          <a:gradFill flip="none" rotWithShape="1">
            <a:gsLst>
              <a:gs pos="0">
                <a:srgbClr val="95E218"/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rgbClr val="95E218"/>
              </a:gs>
              <a:gs pos="100000">
                <a:srgbClr val="89D016"/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             100  €</a:t>
            </a:r>
            <a:endParaRPr lang="it-IT" b="1" dirty="0">
              <a:ln/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8510549" y="2290672"/>
            <a:ext cx="34129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     </a:t>
            </a:r>
            <a:r>
              <a:rPr lang="it-IT" b="1" dirty="0" smtClean="0">
                <a:ln/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11        64,000  €</a:t>
            </a:r>
            <a:endParaRPr lang="it-IT" b="1" dirty="0">
              <a:ln/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510549" y="1920078"/>
            <a:ext cx="34129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     </a:t>
            </a:r>
            <a:r>
              <a:rPr lang="it-IT" b="1" dirty="0" smtClean="0">
                <a:ln/>
                <a:solidFill>
                  <a:schemeClr val="tx1"/>
                </a:solidFill>
                <a:latin typeface="Arial Black" panose="020B0A04020102020204" pitchFamily="34" charset="0"/>
              </a:rPr>
              <a:t>12      100,000  €</a:t>
            </a:r>
            <a:endParaRPr lang="it-IT" b="1" dirty="0">
              <a:ln/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495282" y="1531660"/>
            <a:ext cx="343579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  </a:t>
            </a:r>
            <a:r>
              <a:rPr lang="it-IT" b="1" dirty="0" smtClean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13      200,000  €</a:t>
            </a:r>
            <a:endParaRPr lang="it-IT" b="1" dirty="0">
              <a:ln/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510549" y="824850"/>
            <a:ext cx="34129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  </a:t>
            </a:r>
            <a:r>
              <a:rPr lang="it-IT" b="1" dirty="0" smtClean="0">
                <a:ln/>
                <a:solidFill>
                  <a:srgbClr val="FF0000"/>
                </a:solidFill>
                <a:latin typeface="Arial Black" panose="020B0A04020102020204" pitchFamily="34" charset="0"/>
              </a:rPr>
              <a:t>15      500,000  €</a:t>
            </a:r>
            <a:endParaRPr lang="it-IT" b="1" dirty="0">
              <a:ln/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8510549" y="1182937"/>
            <a:ext cx="34129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      </a:t>
            </a:r>
            <a:r>
              <a:rPr lang="it-IT" b="1" dirty="0" smtClean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14      </a:t>
            </a:r>
            <a:r>
              <a:rPr lang="it-IT" b="1" dirty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it-IT" b="1" dirty="0" smtClean="0">
                <a:ln/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00,000  €</a:t>
            </a:r>
            <a:endParaRPr lang="it-IT" b="1" dirty="0">
              <a:ln/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8942077" y="164666"/>
            <a:ext cx="2580374" cy="548043"/>
            <a:chOff x="8942077" y="553792"/>
            <a:chExt cx="2580374" cy="548043"/>
          </a:xfrm>
        </p:grpSpPr>
        <p:sp>
          <p:nvSpPr>
            <p:cNvPr id="31" name="Elaborazione alternativa 30"/>
            <p:cNvSpPr/>
            <p:nvPr/>
          </p:nvSpPr>
          <p:spPr>
            <a:xfrm>
              <a:off x="8942077" y="553792"/>
              <a:ext cx="2580374" cy="497191"/>
            </a:xfrm>
            <a:prstGeom prst="flowChartAlternateProcess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Immagine 31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106" y="555696"/>
              <a:ext cx="546139" cy="546139"/>
            </a:xfrm>
            <a:prstGeom prst="rect">
              <a:avLst/>
            </a:prstGeom>
          </p:spPr>
        </p:pic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1962" y="616999"/>
              <a:ext cx="370774" cy="370774"/>
            </a:xfrm>
            <a:prstGeom prst="rect">
              <a:avLst/>
            </a:prstGeom>
          </p:spPr>
        </p:pic>
        <p:pic>
          <p:nvPicPr>
            <p:cNvPr id="34" name="Immagine 33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662" y="598243"/>
              <a:ext cx="665859" cy="4166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670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6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6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77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8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8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97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98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07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08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2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2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37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38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 animBg="1"/>
      <p:bldP spid="23" grpId="1" animBg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8533" y="195140"/>
            <a:ext cx="2354667" cy="358652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2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4" name="Elaborazione alternativa 13"/>
          <p:cNvSpPr/>
          <p:nvPr/>
        </p:nvSpPr>
        <p:spPr>
          <a:xfrm>
            <a:off x="3512311" y="576607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FFC000"/>
                </a:solidFill>
              </a:rPr>
              <a:t>Vuoto</a:t>
            </a:r>
            <a:endParaRPr lang="en-US" b="1" dirty="0">
              <a:solidFill>
                <a:srgbClr val="FFC000"/>
              </a:solidFill>
            </a:endParaRPr>
          </a:p>
        </p:txBody>
      </p:sp>
      <p:grpSp>
        <p:nvGrpSpPr>
          <p:cNvPr id="15" name="Gruppo 14"/>
          <p:cNvGrpSpPr/>
          <p:nvPr/>
        </p:nvGrpSpPr>
        <p:grpSpPr>
          <a:xfrm>
            <a:off x="8787890" y="374466"/>
            <a:ext cx="2908961" cy="5431536"/>
            <a:chOff x="8495282" y="164666"/>
            <a:chExt cx="3443433" cy="6455590"/>
          </a:xfrm>
        </p:grpSpPr>
        <p:sp>
          <p:nvSpPr>
            <p:cNvPr id="16" name="Elaborazione alternativa 15"/>
            <p:cNvSpPr/>
            <p:nvPr/>
          </p:nvSpPr>
          <p:spPr>
            <a:xfrm>
              <a:off x="8525814" y="164666"/>
              <a:ext cx="3412901" cy="6455590"/>
            </a:xfrm>
            <a:prstGeom prst="flowChartAlternateProcess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8510549" y="2648759"/>
              <a:ext cx="3412900" cy="369332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 smtClean="0">
                  <a:ln/>
                  <a:solidFill>
                    <a:schemeClr val="accent3">
                      <a:lumMod val="75000"/>
                    </a:schemeClr>
                  </a:solidFill>
                  <a:latin typeface="Arial Black" panose="020B0A04020102020204" pitchFamily="34" charset="0"/>
                </a:rPr>
                <a:t>10   500,000  €</a:t>
              </a:r>
              <a:endPara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8510549" y="3019353"/>
              <a:ext cx="3412900" cy="369332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>
                  <a:ln/>
                  <a:solidFill>
                    <a:schemeClr val="accent3">
                      <a:lumMod val="75000"/>
                    </a:schemeClr>
                  </a:solidFill>
                  <a:latin typeface="Arial Black" panose="020B0A04020102020204" pitchFamily="34" charset="0"/>
                </a:rPr>
                <a:t>9</a:t>
              </a:r>
              <a:r>
                <a:rPr lang="it-IT" b="1" dirty="0" smtClean="0">
                  <a:ln/>
                  <a:solidFill>
                    <a:schemeClr val="accent3">
                      <a:lumMod val="75000"/>
                    </a:schemeClr>
                  </a:solidFill>
                  <a:latin typeface="Arial Black" panose="020B0A04020102020204" pitchFamily="34" charset="0"/>
                </a:rPr>
                <a:t>   500,000  €</a:t>
              </a:r>
              <a:endPara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9" name="Rettangolo 18"/>
            <p:cNvSpPr/>
            <p:nvPr/>
          </p:nvSpPr>
          <p:spPr>
            <a:xfrm>
              <a:off x="8510549" y="3373048"/>
              <a:ext cx="3412900" cy="369332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>
                  <a:ln/>
                  <a:solidFill>
                    <a:schemeClr val="accent3">
                      <a:lumMod val="75000"/>
                    </a:schemeClr>
                  </a:solidFill>
                  <a:latin typeface="Arial Black" panose="020B0A04020102020204" pitchFamily="34" charset="0"/>
                </a:rPr>
                <a:t>8</a:t>
              </a:r>
              <a:r>
                <a:rPr lang="it-IT" b="1" dirty="0" smtClean="0">
                  <a:ln/>
                  <a:solidFill>
                    <a:schemeClr val="accent3">
                      <a:lumMod val="75000"/>
                    </a:schemeClr>
                  </a:solidFill>
                  <a:latin typeface="Arial Black" panose="020B0A04020102020204" pitchFamily="34" charset="0"/>
                </a:rPr>
                <a:t>   500,000  €</a:t>
              </a:r>
              <a:endPara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0" name="Rettangolo 19"/>
            <p:cNvSpPr/>
            <p:nvPr/>
          </p:nvSpPr>
          <p:spPr>
            <a:xfrm>
              <a:off x="8510549" y="3707121"/>
              <a:ext cx="3412900" cy="369332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>
                  <a:ln/>
                  <a:solidFill>
                    <a:schemeClr val="accent3">
                      <a:lumMod val="75000"/>
                    </a:schemeClr>
                  </a:solidFill>
                  <a:latin typeface="Arial Black" panose="020B0A04020102020204" pitchFamily="34" charset="0"/>
                </a:rPr>
                <a:t>7</a:t>
              </a:r>
              <a:r>
                <a:rPr lang="it-IT" b="1" dirty="0" smtClean="0">
                  <a:ln/>
                  <a:solidFill>
                    <a:schemeClr val="accent3">
                      <a:lumMod val="75000"/>
                    </a:schemeClr>
                  </a:solidFill>
                  <a:latin typeface="Arial Black" panose="020B0A04020102020204" pitchFamily="34" charset="0"/>
                </a:rPr>
                <a:t>   500,000  €</a:t>
              </a:r>
              <a:endPara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1" name="Rettangolo 20"/>
            <p:cNvSpPr/>
            <p:nvPr/>
          </p:nvSpPr>
          <p:spPr>
            <a:xfrm>
              <a:off x="8502917" y="4096075"/>
              <a:ext cx="3428165" cy="369332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>
                  <a:ln/>
                  <a:solidFill>
                    <a:schemeClr val="accent2"/>
                  </a:solidFill>
                  <a:latin typeface="Arial Black" panose="020B0A04020102020204" pitchFamily="34" charset="0"/>
                </a:rPr>
                <a:t>6</a:t>
              </a:r>
              <a:r>
                <a:rPr lang="it-IT" b="1" smtClean="0">
                  <a:ln/>
                  <a:solidFill>
                    <a:schemeClr val="accent2"/>
                  </a:solidFill>
                  <a:latin typeface="Arial Black" panose="020B0A04020102020204" pitchFamily="34" charset="0"/>
                </a:rPr>
                <a:t>   2,000  </a:t>
              </a:r>
              <a:r>
                <a:rPr lang="it-IT" b="1" dirty="0" smtClean="0">
                  <a:ln/>
                  <a:solidFill>
                    <a:schemeClr val="accent2"/>
                  </a:solidFill>
                  <a:latin typeface="Arial Black" panose="020B0A04020102020204" pitchFamily="34" charset="0"/>
                </a:rPr>
                <a:t>€</a:t>
              </a:r>
              <a:endParaRPr lang="it-IT" b="1" dirty="0">
                <a:ln/>
                <a:solidFill>
                  <a:schemeClr val="accent2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2" name="Rettangolo 21"/>
            <p:cNvSpPr/>
            <p:nvPr/>
          </p:nvSpPr>
          <p:spPr>
            <a:xfrm>
              <a:off x="8510549" y="4420063"/>
              <a:ext cx="3420534" cy="36933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>
                  <a:ln/>
                  <a:solidFill>
                    <a:schemeClr val="accent5">
                      <a:lumMod val="75000"/>
                    </a:schemeClr>
                  </a:solidFill>
                  <a:latin typeface="Arial Black" panose="020B0A04020102020204" pitchFamily="34" charset="0"/>
                </a:rPr>
                <a:t>5</a:t>
              </a:r>
              <a:r>
                <a:rPr lang="it-IT" b="1" dirty="0" smtClean="0">
                  <a:ln/>
                  <a:solidFill>
                    <a:schemeClr val="accent5">
                      <a:lumMod val="75000"/>
                    </a:schemeClr>
                  </a:solidFill>
                  <a:latin typeface="Arial Black" panose="020B0A04020102020204" pitchFamily="34" charset="0"/>
                </a:rPr>
                <a:t>       1,000  €</a:t>
              </a:r>
              <a:endPara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3" name="Rettangolo 22"/>
            <p:cNvSpPr/>
            <p:nvPr/>
          </p:nvSpPr>
          <p:spPr>
            <a:xfrm>
              <a:off x="8495282" y="5107831"/>
              <a:ext cx="3435800" cy="381617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>
                  <a:ln/>
                  <a:solidFill>
                    <a:schemeClr val="accent5">
                      <a:lumMod val="75000"/>
                    </a:schemeClr>
                  </a:solidFill>
                  <a:latin typeface="Arial Black" panose="020B0A04020102020204" pitchFamily="34" charset="0"/>
                </a:rPr>
                <a:t>3</a:t>
              </a:r>
              <a:r>
                <a:rPr lang="it-IT" b="1" dirty="0" smtClean="0">
                  <a:ln/>
                  <a:solidFill>
                    <a:schemeClr val="accent5">
                      <a:lumMod val="75000"/>
                    </a:schemeClr>
                  </a:solidFill>
                  <a:latin typeface="Arial Black" panose="020B0A04020102020204" pitchFamily="34" charset="0"/>
                </a:rPr>
                <a:t>          300  €</a:t>
              </a:r>
              <a:endPara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4" name="Rettangolo 23"/>
            <p:cNvSpPr/>
            <p:nvPr/>
          </p:nvSpPr>
          <p:spPr>
            <a:xfrm>
              <a:off x="8502916" y="4783843"/>
              <a:ext cx="3428165" cy="36933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>
                  <a:ln/>
                  <a:solidFill>
                    <a:schemeClr val="accent5">
                      <a:lumMod val="75000"/>
                    </a:schemeClr>
                  </a:solidFill>
                  <a:latin typeface="Arial Black" panose="020B0A04020102020204" pitchFamily="34" charset="0"/>
                </a:rPr>
                <a:t>4</a:t>
              </a:r>
              <a:r>
                <a:rPr lang="it-IT" b="1" dirty="0" smtClean="0">
                  <a:ln/>
                  <a:solidFill>
                    <a:schemeClr val="accent5">
                      <a:lumMod val="75000"/>
                    </a:schemeClr>
                  </a:solidFill>
                  <a:latin typeface="Arial Black" panose="020B0A04020102020204" pitchFamily="34" charset="0"/>
                </a:rPr>
                <a:t>          500  €</a:t>
              </a:r>
              <a:endPara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5" name="Rettangolo 24"/>
            <p:cNvSpPr/>
            <p:nvPr/>
          </p:nvSpPr>
          <p:spPr>
            <a:xfrm>
              <a:off x="8518182" y="5483295"/>
              <a:ext cx="3412900" cy="36933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>
                  <a:ln/>
                  <a:solidFill>
                    <a:schemeClr val="accent5">
                      <a:lumMod val="75000"/>
                    </a:schemeClr>
                  </a:solidFill>
                  <a:latin typeface="Arial Black" panose="020B0A04020102020204" pitchFamily="34" charset="0"/>
                </a:rPr>
                <a:t>2</a:t>
              </a:r>
              <a:r>
                <a:rPr lang="it-IT" b="1" dirty="0" smtClean="0">
                  <a:ln/>
                  <a:solidFill>
                    <a:schemeClr val="accent5">
                      <a:lumMod val="75000"/>
                    </a:schemeClr>
                  </a:solidFill>
                  <a:latin typeface="Arial Black" panose="020B0A04020102020204" pitchFamily="34" charset="0"/>
                </a:rPr>
                <a:t>          200  €</a:t>
              </a:r>
              <a:endPara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" name="Rettangolo 25"/>
            <p:cNvSpPr/>
            <p:nvPr/>
          </p:nvSpPr>
          <p:spPr>
            <a:xfrm>
              <a:off x="8518183" y="5852627"/>
              <a:ext cx="3405266" cy="36819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 smtClean="0">
                  <a:ln/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 Black" panose="020B0A04020102020204" pitchFamily="34" charset="0"/>
                </a:rPr>
                <a:t>1          100  €</a:t>
              </a:r>
              <a:endParaRPr lang="it-IT" b="1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8510549" y="2290672"/>
              <a:ext cx="3412900" cy="36933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0"/>
                    <a:lumOff val="100000"/>
                  </a:schemeClr>
                </a:gs>
                <a:gs pos="35000">
                  <a:schemeClr val="accent5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 smtClean="0">
                  <a:ln/>
                  <a:solidFill>
                    <a:schemeClr val="accent3">
                      <a:lumMod val="75000"/>
                    </a:schemeClr>
                  </a:solidFill>
                  <a:latin typeface="Arial Black" panose="020B0A04020102020204" pitchFamily="34" charset="0"/>
                </a:rPr>
                <a:t>11   500,000  €</a:t>
              </a:r>
              <a:endPara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8" name="Rettangolo 27"/>
            <p:cNvSpPr/>
            <p:nvPr/>
          </p:nvSpPr>
          <p:spPr>
            <a:xfrm>
              <a:off x="8510549" y="1920078"/>
              <a:ext cx="3412900" cy="369332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 smtClean="0">
                  <a:ln/>
                  <a:solidFill>
                    <a:schemeClr val="accent2"/>
                  </a:solidFill>
                  <a:latin typeface="Arial Black" panose="020B0A04020102020204" pitchFamily="34" charset="0"/>
                </a:rPr>
                <a:t>12   500,000  €</a:t>
              </a:r>
              <a:endParaRPr lang="it-IT" b="1" dirty="0">
                <a:ln/>
                <a:solidFill>
                  <a:schemeClr val="accent2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9" name="Rettangolo 28"/>
            <p:cNvSpPr/>
            <p:nvPr/>
          </p:nvSpPr>
          <p:spPr>
            <a:xfrm>
              <a:off x="8495282" y="1531660"/>
              <a:ext cx="3435799" cy="36933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 smtClean="0">
                  <a:ln/>
                  <a:solidFill>
                    <a:srgbClr val="00B050"/>
                  </a:solidFill>
                  <a:latin typeface="Arial Black" panose="020B0A04020102020204" pitchFamily="34" charset="0"/>
                </a:rPr>
                <a:t>13   500,000  €</a:t>
              </a:r>
              <a:endParaRPr lang="it-IT" b="1" dirty="0">
                <a:ln/>
                <a:solidFill>
                  <a:srgbClr val="00B05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30" name="Rettangolo 29"/>
            <p:cNvSpPr/>
            <p:nvPr/>
          </p:nvSpPr>
          <p:spPr>
            <a:xfrm>
              <a:off x="8510549" y="824850"/>
              <a:ext cx="3412900" cy="36933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 smtClean="0">
                  <a:ln/>
                  <a:solidFill>
                    <a:srgbClr val="00B050"/>
                  </a:solidFill>
                  <a:latin typeface="Arial Black" panose="020B0A04020102020204" pitchFamily="34" charset="0"/>
                </a:rPr>
                <a:t>15   500,000  €</a:t>
              </a:r>
              <a:endParaRPr lang="it-IT" b="1" dirty="0">
                <a:ln/>
                <a:solidFill>
                  <a:srgbClr val="00B05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31" name="Rettangolo 30"/>
            <p:cNvSpPr/>
            <p:nvPr/>
          </p:nvSpPr>
          <p:spPr>
            <a:xfrm>
              <a:off x="8510549" y="1182937"/>
              <a:ext cx="3412900" cy="36933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it-IT" b="1" dirty="0" smtClean="0">
                  <a:ln/>
                  <a:solidFill>
                    <a:srgbClr val="00B050"/>
                  </a:solidFill>
                  <a:latin typeface="Arial Black" panose="020B0A04020102020204" pitchFamily="34" charset="0"/>
                </a:rPr>
                <a:t>1   500,000  €</a:t>
              </a:r>
              <a:endParaRPr lang="it-IT" b="1" dirty="0">
                <a:ln/>
                <a:solidFill>
                  <a:srgbClr val="00B05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32" name="Gruppo 31"/>
            <p:cNvGrpSpPr/>
            <p:nvPr/>
          </p:nvGrpSpPr>
          <p:grpSpPr>
            <a:xfrm>
              <a:off x="8942077" y="164666"/>
              <a:ext cx="2580374" cy="548043"/>
              <a:chOff x="8942077" y="553792"/>
              <a:chExt cx="2580374" cy="548043"/>
            </a:xfrm>
          </p:grpSpPr>
          <p:sp>
            <p:nvSpPr>
              <p:cNvPr id="33" name="Elaborazione alternativa 32"/>
              <p:cNvSpPr/>
              <p:nvPr/>
            </p:nvSpPr>
            <p:spPr>
              <a:xfrm>
                <a:off x="8942077" y="553792"/>
                <a:ext cx="2580374" cy="497191"/>
              </a:xfrm>
              <a:prstGeom prst="flowChartAlternateProcess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4" name="Immagine 33">
                <a:hlinkClick r:id="rId2" action="ppaction://hlinksldjump"/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3106" y="555696"/>
                <a:ext cx="546139" cy="546139"/>
              </a:xfrm>
              <a:prstGeom prst="rect">
                <a:avLst/>
              </a:prstGeom>
            </p:spPr>
          </p:pic>
          <p:pic>
            <p:nvPicPr>
              <p:cNvPr id="35" name="Immagine 3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01962" y="616999"/>
                <a:ext cx="370774" cy="370774"/>
              </a:xfrm>
              <a:prstGeom prst="rect">
                <a:avLst/>
              </a:prstGeom>
            </p:spPr>
          </p:pic>
          <p:pic>
            <p:nvPicPr>
              <p:cNvPr id="36" name="Immagine 35">
                <a:hlinkClick r:id="rId5" action="ppaction://hlinksldjump"/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9662" y="598243"/>
                <a:ext cx="665859" cy="4166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4881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8533" y="195140"/>
            <a:ext cx="2354667" cy="358652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2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553792"/>
            <a:ext cx="3412901" cy="5492839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4" name="Elaborazione alternativa 13"/>
          <p:cNvSpPr/>
          <p:nvPr/>
        </p:nvSpPr>
        <p:spPr>
          <a:xfrm>
            <a:off x="3512311" y="576607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FFC000"/>
                </a:solidFill>
              </a:rPr>
              <a:t>Vuoto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2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8533" y="195140"/>
            <a:ext cx="2354667" cy="358652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it-IT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Quiz Islamico ITA</a:t>
            </a:r>
            <a:endParaRPr lang="en-US" sz="2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laborazione alternativa 3"/>
          <p:cNvSpPr/>
          <p:nvPr/>
        </p:nvSpPr>
        <p:spPr>
          <a:xfrm>
            <a:off x="1030310" y="888642"/>
            <a:ext cx="6838681" cy="2678805"/>
          </a:xfrm>
          <a:prstGeom prst="flowChartAlternateProcess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aborazione alternativa 4"/>
          <p:cNvSpPr/>
          <p:nvPr/>
        </p:nvSpPr>
        <p:spPr>
          <a:xfrm>
            <a:off x="8525814" y="195140"/>
            <a:ext cx="3412901" cy="6388540"/>
          </a:xfrm>
          <a:prstGeom prst="flowChartAlternateProcess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aborazione alternativa 5"/>
          <p:cNvSpPr/>
          <p:nvPr/>
        </p:nvSpPr>
        <p:spPr>
          <a:xfrm>
            <a:off x="1030310" y="4005330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aborazione alternativa 6"/>
          <p:cNvSpPr/>
          <p:nvPr/>
        </p:nvSpPr>
        <p:spPr>
          <a:xfrm>
            <a:off x="4636395" y="400532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aborazione alternativa 7"/>
          <p:cNvSpPr/>
          <p:nvPr/>
        </p:nvSpPr>
        <p:spPr>
          <a:xfrm>
            <a:off x="4629955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aborazione alternativa 8"/>
          <p:cNvSpPr/>
          <p:nvPr/>
        </p:nvSpPr>
        <p:spPr>
          <a:xfrm>
            <a:off x="1030310" y="4748012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ttagono 9"/>
          <p:cNvSpPr/>
          <p:nvPr/>
        </p:nvSpPr>
        <p:spPr>
          <a:xfrm>
            <a:off x="4649274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B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1" name="Ottagono 10"/>
          <p:cNvSpPr/>
          <p:nvPr/>
        </p:nvSpPr>
        <p:spPr>
          <a:xfrm>
            <a:off x="1030310" y="4748013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C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2" name="Ottagono 11"/>
          <p:cNvSpPr/>
          <p:nvPr/>
        </p:nvSpPr>
        <p:spPr>
          <a:xfrm>
            <a:off x="1030310" y="4005329"/>
            <a:ext cx="399244" cy="579548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chemeClr val="accent2"/>
                </a:solidFill>
              </a:rPr>
              <a:t>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3" name="Ottagono 12"/>
          <p:cNvSpPr/>
          <p:nvPr/>
        </p:nvSpPr>
        <p:spPr>
          <a:xfrm>
            <a:off x="4636394" y="4748011"/>
            <a:ext cx="412124" cy="564522"/>
          </a:xfrm>
          <a:prstGeom prst="oc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 smtClean="0">
                <a:solidFill>
                  <a:schemeClr val="accent2"/>
                </a:solidFill>
              </a:rPr>
              <a:t>D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14" name="Elaborazione alternativa 13"/>
          <p:cNvSpPr/>
          <p:nvPr/>
        </p:nvSpPr>
        <p:spPr>
          <a:xfrm>
            <a:off x="3512311" y="5766079"/>
            <a:ext cx="3567448" cy="579549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FFC000"/>
                </a:solidFill>
              </a:rPr>
              <a:t>Vuoto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8510549" y="2648759"/>
            <a:ext cx="3412900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10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8510549" y="3019353"/>
            <a:ext cx="3412900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9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510549" y="3373048"/>
            <a:ext cx="3412900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8510549" y="3707121"/>
            <a:ext cx="3412900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7</a:t>
            </a:r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8502917" y="4096075"/>
            <a:ext cx="3428165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6</a:t>
            </a:r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8510549" y="4420063"/>
            <a:ext cx="3420534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5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8495282" y="5107831"/>
            <a:ext cx="3435800" cy="381617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502916" y="4783843"/>
            <a:ext cx="3428165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8518182" y="5483295"/>
            <a:ext cx="3412900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it-IT" b="1" dirty="0" smtClean="0">
                <a:ln/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500,000  €</a:t>
            </a:r>
            <a:endParaRPr lang="it-IT" b="1" dirty="0">
              <a:ln/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8518183" y="5852627"/>
            <a:ext cx="3405266" cy="36819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   500,000  €</a:t>
            </a:r>
            <a:endParaRPr lang="it-IT" b="1" dirty="0">
              <a:ln/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510549" y="2290672"/>
            <a:ext cx="3412900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11   500,000  €</a:t>
            </a:r>
            <a:endParaRPr lang="it-IT" b="1" dirty="0">
              <a:ln/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8510549" y="1920078"/>
            <a:ext cx="3412900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chemeClr val="accent2"/>
                </a:solidFill>
                <a:latin typeface="Arial Black" panose="020B0A04020102020204" pitchFamily="34" charset="0"/>
              </a:rPr>
              <a:t>12   500,000  €</a:t>
            </a:r>
            <a:endParaRPr lang="it-IT" b="1" dirty="0">
              <a:ln/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495282" y="1531660"/>
            <a:ext cx="3435799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13   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8510549" y="824850"/>
            <a:ext cx="3412900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15   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8510549" y="1182937"/>
            <a:ext cx="3412900" cy="369332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it-IT" b="1" dirty="0" smtClean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1   500,000  €</a:t>
            </a:r>
            <a:endParaRPr lang="it-IT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72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67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68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7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87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88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97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98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07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08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27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28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3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3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9D016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hlinkClick r:id="rId2" action="ppaction://hlinksldjump"/>
          </p:cNvPr>
          <p:cNvSpPr txBox="1"/>
          <p:nvPr/>
        </p:nvSpPr>
        <p:spPr>
          <a:xfrm>
            <a:off x="2351315" y="2365828"/>
            <a:ext cx="1190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Prova 1</a:t>
            </a:r>
            <a:endParaRPr lang="en-US" sz="20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351315" y="3014951"/>
            <a:ext cx="119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Prova 1</a:t>
            </a:r>
            <a:endParaRPr lang="en-US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405086" y="3077028"/>
            <a:ext cx="119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Prova 1</a:t>
            </a:r>
            <a:endParaRPr lang="en-US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405086" y="2365828"/>
            <a:ext cx="119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Prova 1</a:t>
            </a:r>
            <a:endParaRPr lang="en-US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9528629" y="1865085"/>
            <a:ext cx="119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Prova 1</a:t>
            </a:r>
            <a:endParaRPr lang="en-US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9528629" y="2365828"/>
            <a:ext cx="119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Prova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5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75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AAC90"/>
                                      </p:to>
                                    </p:animClr>
                                    <p:animClr clrSpc="rgb" dir="cw">
                                      <p:cBhvr>
                                        <p:cTn id="7" dur="375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AAC90"/>
                                      </p:to>
                                    </p:animClr>
                                    <p:set>
                                      <p:cBhvr>
                                        <p:cTn id="8" dur="375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75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375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375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375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375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7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8" grpId="1"/>
      <p:bldP spid="8" grpId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e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1670</TotalTime>
  <Words>1496</Words>
  <Application>Microsoft Office PowerPoint</Application>
  <PresentationFormat>Widescreen</PresentationFormat>
  <Paragraphs>500</Paragraphs>
  <Slides>33</Slides>
  <Notes>0</Notes>
  <HiddenSlides>0</HiddenSlides>
  <MMClips>20</MMClips>
  <ScaleCrop>false</ScaleCrop>
  <HeadingPairs>
    <vt:vector size="6" baseType="variant">
      <vt:variant>
        <vt:lpstr>Caratteri utilizzati</vt:lpstr>
      </vt:variant>
      <vt:variant>
        <vt:i4>15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49" baseType="lpstr">
      <vt:lpstr>Adobe Gothic Std B</vt:lpstr>
      <vt:lpstr>A Love of Thunder</vt:lpstr>
      <vt:lpstr>Actor</vt:lpstr>
      <vt:lpstr>Alfphabet</vt:lpstr>
      <vt:lpstr>Androgyne</vt:lpstr>
      <vt:lpstr>Arial</vt:lpstr>
      <vt:lpstr>Arial Black</vt:lpstr>
      <vt:lpstr>Ballantines-Serial-Heavy</vt:lpstr>
      <vt:lpstr>Berlin Sans FB Demi</vt:lpstr>
      <vt:lpstr>Century Gothic</vt:lpstr>
      <vt:lpstr>Cinzel Decorative</vt:lpstr>
      <vt:lpstr>Covington SC Exp</vt:lpstr>
      <vt:lpstr>Cursive Serif</vt:lpstr>
      <vt:lpstr>Freehand521 BT</vt:lpstr>
      <vt:lpstr>Wingdings 3</vt:lpstr>
      <vt:lpstr>Ione</vt:lpstr>
      <vt:lpstr>Presentazione standard di PowerPoint</vt:lpstr>
      <vt:lpstr>Quiz Islamico ITA</vt:lpstr>
      <vt:lpstr>Continua..</vt:lpstr>
      <vt:lpstr>Riprova..</vt:lpstr>
      <vt:lpstr>Quiz Islamico ITA</vt:lpstr>
      <vt:lpstr>Continua..</vt:lpstr>
      <vt:lpstr>Riprova..</vt:lpstr>
      <vt:lpstr>Quiz Islamico ITA</vt:lpstr>
      <vt:lpstr>Continua..</vt:lpstr>
      <vt:lpstr>Riprova..</vt:lpstr>
      <vt:lpstr>Quiz Islamico ITA</vt:lpstr>
      <vt:lpstr>Continua..</vt:lpstr>
      <vt:lpstr>Riprova..</vt:lpstr>
      <vt:lpstr>Quiz Islamico ITA</vt:lpstr>
      <vt:lpstr>Quiz Islamico ITA</vt:lpstr>
      <vt:lpstr>Votazione del Publico</vt:lpstr>
      <vt:lpstr>Quiz Islamico ITA</vt:lpstr>
      <vt:lpstr>Continua..</vt:lpstr>
      <vt:lpstr>Riprova..</vt:lpstr>
      <vt:lpstr>Quiz Islamico ITA</vt:lpstr>
      <vt:lpstr>Votazione del Publico</vt:lpstr>
      <vt:lpstr>Presentazione standard di PowerPoint</vt:lpstr>
      <vt:lpstr>Quiz Islamico ITA</vt:lpstr>
      <vt:lpstr>Quiz Islamico ITA</vt:lpstr>
      <vt:lpstr>Testate la vostra conoscenza nell’Islam</vt:lpstr>
      <vt:lpstr>Testate la vostra conoscenza nell’Islam</vt:lpstr>
      <vt:lpstr>Testate la vostra conoscenza nell’Islam</vt:lpstr>
      <vt:lpstr>Testate la vostra conoscenza nell’Islam</vt:lpstr>
      <vt:lpstr>Quiz Islamico ITA</vt:lpstr>
      <vt:lpstr>Quiz Islamico ITA</vt:lpstr>
      <vt:lpstr>Quiz Islamico ITA</vt:lpstr>
      <vt:lpstr>Quiz Islamico ITA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Abdurrahman Albany</dc:creator>
  <cp:lastModifiedBy>BadBoy - DDLHits.com</cp:lastModifiedBy>
  <cp:revision>127</cp:revision>
  <dcterms:created xsi:type="dcterms:W3CDTF">2016-02-17T09:40:22Z</dcterms:created>
  <dcterms:modified xsi:type="dcterms:W3CDTF">2016-02-20T11:47:23Z</dcterms:modified>
</cp:coreProperties>
</file>